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313" r:id="rId2"/>
    <p:sldId id="575" r:id="rId3"/>
    <p:sldId id="597" r:id="rId4"/>
    <p:sldId id="594" r:id="rId5"/>
    <p:sldId id="600" r:id="rId6"/>
    <p:sldId id="598" r:id="rId7"/>
    <p:sldId id="565" r:id="rId8"/>
    <p:sldId id="562" r:id="rId9"/>
    <p:sldId id="578" r:id="rId10"/>
    <p:sldId id="613" r:id="rId11"/>
    <p:sldId id="257" r:id="rId12"/>
    <p:sldId id="604" r:id="rId13"/>
    <p:sldId id="579" r:id="rId14"/>
    <p:sldId id="326" r:id="rId15"/>
    <p:sldId id="482" r:id="rId16"/>
    <p:sldId id="305" r:id="rId17"/>
    <p:sldId id="606" r:id="rId18"/>
    <p:sldId id="545" r:id="rId19"/>
    <p:sldId id="618" r:id="rId20"/>
    <p:sldId id="624" r:id="rId21"/>
    <p:sldId id="580" r:id="rId22"/>
    <p:sldId id="259" r:id="rId23"/>
    <p:sldId id="275" r:id="rId24"/>
    <p:sldId id="269" r:id="rId25"/>
    <p:sldId id="261" r:id="rId26"/>
    <p:sldId id="263" r:id="rId27"/>
    <p:sldId id="610" r:id="rId28"/>
    <p:sldId id="609" r:id="rId29"/>
    <p:sldId id="607" r:id="rId30"/>
    <p:sldId id="268" r:id="rId31"/>
    <p:sldId id="550" r:id="rId32"/>
    <p:sldId id="626" r:id="rId33"/>
    <p:sldId id="625" r:id="rId34"/>
    <p:sldId id="490" r:id="rId35"/>
    <p:sldId id="256" r:id="rId36"/>
    <p:sldId id="634" r:id="rId37"/>
    <p:sldId id="629" r:id="rId38"/>
    <p:sldId id="270" r:id="rId39"/>
    <p:sldId id="271" r:id="rId40"/>
    <p:sldId id="272" r:id="rId41"/>
    <p:sldId id="273" r:id="rId42"/>
    <p:sldId id="258" r:id="rId43"/>
    <p:sldId id="630" r:id="rId44"/>
    <p:sldId id="260" r:id="rId45"/>
    <p:sldId id="631" r:id="rId46"/>
    <p:sldId id="274" r:id="rId47"/>
    <p:sldId id="262" r:id="rId48"/>
    <p:sldId id="632" r:id="rId49"/>
    <p:sldId id="264" r:id="rId50"/>
    <p:sldId id="266" r:id="rId51"/>
    <p:sldId id="63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EC5C"/>
    <a:srgbClr val="9ADB80"/>
    <a:srgbClr val="678AAA"/>
    <a:srgbClr val="744984"/>
    <a:srgbClr val="59B5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0"/>
    <p:restoredTop sz="96327"/>
  </p:normalViewPr>
  <p:slideViewPr>
    <p:cSldViewPr snapToGrid="0" snapToObjects="1">
      <p:cViewPr varScale="1">
        <p:scale>
          <a:sx n="123" d="100"/>
          <a:sy n="123" d="100"/>
        </p:scale>
        <p:origin x="8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81E8A7-0F3B-42F0-BBD7-D67AD29B767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4AA1091-1ED9-4379-9D80-C7D776D93F3B}">
      <dgm:prSet/>
      <dgm:spPr/>
      <dgm:t>
        <a:bodyPr/>
        <a:lstStyle/>
        <a:p>
          <a:r>
            <a:rPr lang="en-US"/>
            <a:t>AD and age</a:t>
          </a:r>
        </a:p>
      </dgm:t>
    </dgm:pt>
    <dgm:pt modelId="{02AA27CD-A3B6-40D8-8890-04C022AA7DB3}" type="parTrans" cxnId="{31C7C2B7-F47A-40B5-B941-CD2F33499F97}">
      <dgm:prSet/>
      <dgm:spPr/>
      <dgm:t>
        <a:bodyPr/>
        <a:lstStyle/>
        <a:p>
          <a:endParaRPr lang="en-US"/>
        </a:p>
      </dgm:t>
    </dgm:pt>
    <dgm:pt modelId="{9B33DC07-7D30-427F-A3FA-0EB7447B895A}" type="sibTrans" cxnId="{31C7C2B7-F47A-40B5-B941-CD2F33499F97}">
      <dgm:prSet/>
      <dgm:spPr/>
      <dgm:t>
        <a:bodyPr/>
        <a:lstStyle/>
        <a:p>
          <a:endParaRPr lang="en-US"/>
        </a:p>
      </dgm:t>
    </dgm:pt>
    <dgm:pt modelId="{3536F109-5BE9-4BE7-ADC7-5D4F107219C0}">
      <dgm:prSet/>
      <dgm:spPr/>
      <dgm:t>
        <a:bodyPr/>
        <a:lstStyle/>
        <a:p>
          <a:r>
            <a:rPr lang="en-US" i="1" dirty="0"/>
            <a:t>APOE</a:t>
          </a:r>
          <a:r>
            <a:rPr lang="en-US" dirty="0"/>
            <a:t> and age</a:t>
          </a:r>
        </a:p>
      </dgm:t>
    </dgm:pt>
    <dgm:pt modelId="{0675BA74-71AC-4FF7-99EC-2614DEEB5C95}" type="parTrans" cxnId="{1CF6A9C9-21B3-4BB3-B2B3-B2B453F4D133}">
      <dgm:prSet/>
      <dgm:spPr/>
      <dgm:t>
        <a:bodyPr/>
        <a:lstStyle/>
        <a:p>
          <a:endParaRPr lang="en-US"/>
        </a:p>
      </dgm:t>
    </dgm:pt>
    <dgm:pt modelId="{9D9E6647-421A-4CCE-9F4E-FBDEF5E0B0B2}" type="sibTrans" cxnId="{1CF6A9C9-21B3-4BB3-B2B3-B2B453F4D133}">
      <dgm:prSet/>
      <dgm:spPr/>
      <dgm:t>
        <a:bodyPr/>
        <a:lstStyle/>
        <a:p>
          <a:endParaRPr lang="en-US"/>
        </a:p>
      </dgm:t>
    </dgm:pt>
    <dgm:pt modelId="{61C26DC6-B1CE-4A24-838B-77089CE4F6A0}">
      <dgm:prSet/>
      <dgm:spPr/>
      <dgm:t>
        <a:bodyPr/>
        <a:lstStyle/>
        <a:p>
          <a:r>
            <a:rPr lang="en-US"/>
            <a:t>AD PRS and age</a:t>
          </a:r>
        </a:p>
      </dgm:t>
    </dgm:pt>
    <dgm:pt modelId="{09DD2D75-37A2-4116-BEC8-D6F98A6321D0}" type="parTrans" cxnId="{76EB053E-13C6-4E2F-9136-E105344CF8C0}">
      <dgm:prSet/>
      <dgm:spPr/>
      <dgm:t>
        <a:bodyPr/>
        <a:lstStyle/>
        <a:p>
          <a:endParaRPr lang="en-US"/>
        </a:p>
      </dgm:t>
    </dgm:pt>
    <dgm:pt modelId="{410D2037-8444-4800-A30F-219988FDD5BC}" type="sibTrans" cxnId="{76EB053E-13C6-4E2F-9136-E105344CF8C0}">
      <dgm:prSet/>
      <dgm:spPr/>
      <dgm:t>
        <a:bodyPr/>
        <a:lstStyle/>
        <a:p>
          <a:endParaRPr lang="en-US"/>
        </a:p>
      </dgm:t>
    </dgm:pt>
    <dgm:pt modelId="{AA81DE61-573B-42B9-9F46-C61344EA4300}">
      <dgm:prSet/>
      <dgm:spPr/>
      <dgm:t>
        <a:bodyPr/>
        <a:lstStyle/>
        <a:p>
          <a:r>
            <a:rPr lang="en-US" dirty="0"/>
            <a:t>AD biomarkers and age</a:t>
          </a:r>
        </a:p>
      </dgm:t>
    </dgm:pt>
    <dgm:pt modelId="{91EF4E7E-5F11-4A11-9205-3588AE274476}" type="parTrans" cxnId="{C57FBA16-6340-43DA-BE7E-89B7B121E598}">
      <dgm:prSet/>
      <dgm:spPr/>
      <dgm:t>
        <a:bodyPr/>
        <a:lstStyle/>
        <a:p>
          <a:endParaRPr lang="en-US"/>
        </a:p>
      </dgm:t>
    </dgm:pt>
    <dgm:pt modelId="{531BA66E-4D64-45CC-9571-4B4E810A1D7E}" type="sibTrans" cxnId="{C57FBA16-6340-43DA-BE7E-89B7B121E598}">
      <dgm:prSet/>
      <dgm:spPr/>
      <dgm:t>
        <a:bodyPr/>
        <a:lstStyle/>
        <a:p>
          <a:endParaRPr lang="en-US"/>
        </a:p>
      </dgm:t>
    </dgm:pt>
    <dgm:pt modelId="{7190591E-5872-4FCC-93B6-33EE12539312}">
      <dgm:prSet/>
      <dgm:spPr/>
      <dgm:t>
        <a:bodyPr/>
        <a:lstStyle/>
        <a:p>
          <a:r>
            <a:rPr lang="en-US" dirty="0"/>
            <a:t>AD heritability and age</a:t>
          </a:r>
        </a:p>
      </dgm:t>
    </dgm:pt>
    <dgm:pt modelId="{62D0F301-1647-4021-A1F9-F644A648EA2C}" type="parTrans" cxnId="{FE7661C6-6888-4143-B86C-2E80DEB2A271}">
      <dgm:prSet/>
      <dgm:spPr/>
      <dgm:t>
        <a:bodyPr/>
        <a:lstStyle/>
        <a:p>
          <a:endParaRPr lang="en-US"/>
        </a:p>
      </dgm:t>
    </dgm:pt>
    <dgm:pt modelId="{5D7C4ED3-73C7-41FC-8E38-013B6B008437}" type="sibTrans" cxnId="{FE7661C6-6888-4143-B86C-2E80DEB2A271}">
      <dgm:prSet/>
      <dgm:spPr/>
      <dgm:t>
        <a:bodyPr/>
        <a:lstStyle/>
        <a:p>
          <a:endParaRPr lang="en-US"/>
        </a:p>
      </dgm:t>
    </dgm:pt>
    <dgm:pt modelId="{F0F55F6B-E46E-ED4B-96B9-CC276A2DB9E5}" type="pres">
      <dgm:prSet presAssocID="{2981E8A7-0F3B-42F0-BBD7-D67AD29B7673}" presName="linear" presStyleCnt="0">
        <dgm:presLayoutVars>
          <dgm:animLvl val="lvl"/>
          <dgm:resizeHandles val="exact"/>
        </dgm:presLayoutVars>
      </dgm:prSet>
      <dgm:spPr/>
    </dgm:pt>
    <dgm:pt modelId="{2AB58757-B408-7949-BDB4-6F9A5D35A461}" type="pres">
      <dgm:prSet presAssocID="{24AA1091-1ED9-4379-9D80-C7D776D93F3B}" presName="parentText" presStyleLbl="node1" presStyleIdx="0" presStyleCnt="5">
        <dgm:presLayoutVars>
          <dgm:chMax val="0"/>
          <dgm:bulletEnabled val="1"/>
        </dgm:presLayoutVars>
      </dgm:prSet>
      <dgm:spPr/>
    </dgm:pt>
    <dgm:pt modelId="{1D192816-6559-E24C-842F-728AC751798B}" type="pres">
      <dgm:prSet presAssocID="{9B33DC07-7D30-427F-A3FA-0EB7447B895A}" presName="spacer" presStyleCnt="0"/>
      <dgm:spPr/>
    </dgm:pt>
    <dgm:pt modelId="{CC1F41A4-C945-EB4E-BE1B-1B639F8C3FE1}" type="pres">
      <dgm:prSet presAssocID="{7190591E-5872-4FCC-93B6-33EE12539312}" presName="parentText" presStyleLbl="node1" presStyleIdx="1" presStyleCnt="5">
        <dgm:presLayoutVars>
          <dgm:chMax val="0"/>
          <dgm:bulletEnabled val="1"/>
        </dgm:presLayoutVars>
      </dgm:prSet>
      <dgm:spPr/>
    </dgm:pt>
    <dgm:pt modelId="{5EB61AA0-402F-9E47-8CE8-09271D26EBC8}" type="pres">
      <dgm:prSet presAssocID="{5D7C4ED3-73C7-41FC-8E38-013B6B008437}" presName="spacer" presStyleCnt="0"/>
      <dgm:spPr/>
    </dgm:pt>
    <dgm:pt modelId="{DEA5072C-5DE5-E74F-888F-CBA79F028F1A}" type="pres">
      <dgm:prSet presAssocID="{3536F109-5BE9-4BE7-ADC7-5D4F107219C0}" presName="parentText" presStyleLbl="node1" presStyleIdx="2" presStyleCnt="5">
        <dgm:presLayoutVars>
          <dgm:chMax val="0"/>
          <dgm:bulletEnabled val="1"/>
        </dgm:presLayoutVars>
      </dgm:prSet>
      <dgm:spPr/>
    </dgm:pt>
    <dgm:pt modelId="{EDDC74E5-36EC-794E-A46F-5D686A45C0D8}" type="pres">
      <dgm:prSet presAssocID="{9D9E6647-421A-4CCE-9F4E-FBDEF5E0B0B2}" presName="spacer" presStyleCnt="0"/>
      <dgm:spPr/>
    </dgm:pt>
    <dgm:pt modelId="{809F6B68-F8BE-F94C-85C7-E7A3694A6124}" type="pres">
      <dgm:prSet presAssocID="{61C26DC6-B1CE-4A24-838B-77089CE4F6A0}" presName="parentText" presStyleLbl="node1" presStyleIdx="3" presStyleCnt="5">
        <dgm:presLayoutVars>
          <dgm:chMax val="0"/>
          <dgm:bulletEnabled val="1"/>
        </dgm:presLayoutVars>
      </dgm:prSet>
      <dgm:spPr/>
    </dgm:pt>
    <dgm:pt modelId="{75D2E567-F0FF-6E4D-B242-E12CD96C629F}" type="pres">
      <dgm:prSet presAssocID="{410D2037-8444-4800-A30F-219988FDD5BC}" presName="spacer" presStyleCnt="0"/>
      <dgm:spPr/>
    </dgm:pt>
    <dgm:pt modelId="{6E1E50E4-C62A-1C43-A5B1-61972C764C94}" type="pres">
      <dgm:prSet presAssocID="{AA81DE61-573B-42B9-9F46-C61344EA4300}" presName="parentText" presStyleLbl="node1" presStyleIdx="4" presStyleCnt="5">
        <dgm:presLayoutVars>
          <dgm:chMax val="0"/>
          <dgm:bulletEnabled val="1"/>
        </dgm:presLayoutVars>
      </dgm:prSet>
      <dgm:spPr/>
    </dgm:pt>
  </dgm:ptLst>
  <dgm:cxnLst>
    <dgm:cxn modelId="{40A4BA01-1C82-6C4A-88B2-B3E6354C9F43}" type="presOf" srcId="{2981E8A7-0F3B-42F0-BBD7-D67AD29B7673}" destId="{F0F55F6B-E46E-ED4B-96B9-CC276A2DB9E5}" srcOrd="0" destOrd="0" presId="urn:microsoft.com/office/officeart/2005/8/layout/vList2"/>
    <dgm:cxn modelId="{C57FBA16-6340-43DA-BE7E-89B7B121E598}" srcId="{2981E8A7-0F3B-42F0-BBD7-D67AD29B7673}" destId="{AA81DE61-573B-42B9-9F46-C61344EA4300}" srcOrd="4" destOrd="0" parTransId="{91EF4E7E-5F11-4A11-9205-3588AE274476}" sibTransId="{531BA66E-4D64-45CC-9571-4B4E810A1D7E}"/>
    <dgm:cxn modelId="{76EB053E-13C6-4E2F-9136-E105344CF8C0}" srcId="{2981E8A7-0F3B-42F0-BBD7-D67AD29B7673}" destId="{61C26DC6-B1CE-4A24-838B-77089CE4F6A0}" srcOrd="3" destOrd="0" parTransId="{09DD2D75-37A2-4116-BEC8-D6F98A6321D0}" sibTransId="{410D2037-8444-4800-A30F-219988FDD5BC}"/>
    <dgm:cxn modelId="{7BB6E252-F4FF-6C46-A036-AF756B543F40}" type="presOf" srcId="{7190591E-5872-4FCC-93B6-33EE12539312}" destId="{CC1F41A4-C945-EB4E-BE1B-1B639F8C3FE1}" srcOrd="0" destOrd="0" presId="urn:microsoft.com/office/officeart/2005/8/layout/vList2"/>
    <dgm:cxn modelId="{90FD7E5E-E01A-4E44-AEC7-D3156B2A5C20}" type="presOf" srcId="{61C26DC6-B1CE-4A24-838B-77089CE4F6A0}" destId="{809F6B68-F8BE-F94C-85C7-E7A3694A6124}" srcOrd="0" destOrd="0" presId="urn:microsoft.com/office/officeart/2005/8/layout/vList2"/>
    <dgm:cxn modelId="{289A4680-351D-B44D-A075-3EEFA10BA780}" type="presOf" srcId="{3536F109-5BE9-4BE7-ADC7-5D4F107219C0}" destId="{DEA5072C-5DE5-E74F-888F-CBA79F028F1A}" srcOrd="0" destOrd="0" presId="urn:microsoft.com/office/officeart/2005/8/layout/vList2"/>
    <dgm:cxn modelId="{31C7C2B7-F47A-40B5-B941-CD2F33499F97}" srcId="{2981E8A7-0F3B-42F0-BBD7-D67AD29B7673}" destId="{24AA1091-1ED9-4379-9D80-C7D776D93F3B}" srcOrd="0" destOrd="0" parTransId="{02AA27CD-A3B6-40D8-8890-04C022AA7DB3}" sibTransId="{9B33DC07-7D30-427F-A3FA-0EB7447B895A}"/>
    <dgm:cxn modelId="{56F248BF-84B6-CF4A-BE4E-73781AAD3DDC}" type="presOf" srcId="{24AA1091-1ED9-4379-9D80-C7D776D93F3B}" destId="{2AB58757-B408-7949-BDB4-6F9A5D35A461}" srcOrd="0" destOrd="0" presId="urn:microsoft.com/office/officeart/2005/8/layout/vList2"/>
    <dgm:cxn modelId="{FE7661C6-6888-4143-B86C-2E80DEB2A271}" srcId="{2981E8A7-0F3B-42F0-BBD7-D67AD29B7673}" destId="{7190591E-5872-4FCC-93B6-33EE12539312}" srcOrd="1" destOrd="0" parTransId="{62D0F301-1647-4021-A1F9-F644A648EA2C}" sibTransId="{5D7C4ED3-73C7-41FC-8E38-013B6B008437}"/>
    <dgm:cxn modelId="{1CF6A9C9-21B3-4BB3-B2B3-B2B453F4D133}" srcId="{2981E8A7-0F3B-42F0-BBD7-D67AD29B7673}" destId="{3536F109-5BE9-4BE7-ADC7-5D4F107219C0}" srcOrd="2" destOrd="0" parTransId="{0675BA74-71AC-4FF7-99EC-2614DEEB5C95}" sibTransId="{9D9E6647-421A-4CCE-9F4E-FBDEF5E0B0B2}"/>
    <dgm:cxn modelId="{094200DB-90FE-E047-8B56-1427F477071A}" type="presOf" srcId="{AA81DE61-573B-42B9-9F46-C61344EA4300}" destId="{6E1E50E4-C62A-1C43-A5B1-61972C764C94}" srcOrd="0" destOrd="0" presId="urn:microsoft.com/office/officeart/2005/8/layout/vList2"/>
    <dgm:cxn modelId="{7C842185-6C4A-4D4C-A68C-53E220DB2C9D}" type="presParOf" srcId="{F0F55F6B-E46E-ED4B-96B9-CC276A2DB9E5}" destId="{2AB58757-B408-7949-BDB4-6F9A5D35A461}" srcOrd="0" destOrd="0" presId="urn:microsoft.com/office/officeart/2005/8/layout/vList2"/>
    <dgm:cxn modelId="{62EDE3A0-466D-3F47-B8D4-E7B7BE1228BD}" type="presParOf" srcId="{F0F55F6B-E46E-ED4B-96B9-CC276A2DB9E5}" destId="{1D192816-6559-E24C-842F-728AC751798B}" srcOrd="1" destOrd="0" presId="urn:microsoft.com/office/officeart/2005/8/layout/vList2"/>
    <dgm:cxn modelId="{D57C3A37-89AF-3A49-84D7-D52AAA197015}" type="presParOf" srcId="{F0F55F6B-E46E-ED4B-96B9-CC276A2DB9E5}" destId="{CC1F41A4-C945-EB4E-BE1B-1B639F8C3FE1}" srcOrd="2" destOrd="0" presId="urn:microsoft.com/office/officeart/2005/8/layout/vList2"/>
    <dgm:cxn modelId="{C4BFD50F-E496-634B-8225-30E9FFEA4E8B}" type="presParOf" srcId="{F0F55F6B-E46E-ED4B-96B9-CC276A2DB9E5}" destId="{5EB61AA0-402F-9E47-8CE8-09271D26EBC8}" srcOrd="3" destOrd="0" presId="urn:microsoft.com/office/officeart/2005/8/layout/vList2"/>
    <dgm:cxn modelId="{D7AA6FA0-1E7F-6144-AF12-B5AA3B2201C8}" type="presParOf" srcId="{F0F55F6B-E46E-ED4B-96B9-CC276A2DB9E5}" destId="{DEA5072C-5DE5-E74F-888F-CBA79F028F1A}" srcOrd="4" destOrd="0" presId="urn:microsoft.com/office/officeart/2005/8/layout/vList2"/>
    <dgm:cxn modelId="{D5E42D8A-47C3-CE45-A34C-FC9B5F5D95F9}" type="presParOf" srcId="{F0F55F6B-E46E-ED4B-96B9-CC276A2DB9E5}" destId="{EDDC74E5-36EC-794E-A46F-5D686A45C0D8}" srcOrd="5" destOrd="0" presId="urn:microsoft.com/office/officeart/2005/8/layout/vList2"/>
    <dgm:cxn modelId="{DAA8795F-1CDB-3347-A5AB-96EC85F23D64}" type="presParOf" srcId="{F0F55F6B-E46E-ED4B-96B9-CC276A2DB9E5}" destId="{809F6B68-F8BE-F94C-85C7-E7A3694A6124}" srcOrd="6" destOrd="0" presId="urn:microsoft.com/office/officeart/2005/8/layout/vList2"/>
    <dgm:cxn modelId="{AE4382F0-69BE-5F48-AE67-C4BCDD902DDE}" type="presParOf" srcId="{F0F55F6B-E46E-ED4B-96B9-CC276A2DB9E5}" destId="{75D2E567-F0FF-6E4D-B242-E12CD96C629F}" srcOrd="7" destOrd="0" presId="urn:microsoft.com/office/officeart/2005/8/layout/vList2"/>
    <dgm:cxn modelId="{6AB2DBF0-195E-A047-8BBD-E3065E521F4B}" type="presParOf" srcId="{F0F55F6B-E46E-ED4B-96B9-CC276A2DB9E5}" destId="{6E1E50E4-C62A-1C43-A5B1-61972C764C9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356D57-7DDC-4FDE-8D72-3F9145E2F20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AB72BDF-9802-4136-B46B-82E2BC6A88D0}">
      <dgm:prSet custT="1"/>
      <dgm:spPr/>
      <dgm:t>
        <a:bodyPr/>
        <a:lstStyle/>
        <a:p>
          <a:r>
            <a:rPr lang="en-US" sz="2800" dirty="0"/>
            <a:t>AB40 and AB42 are reduced in AD dementia compared to MCI patients and healthy controls</a:t>
          </a:r>
          <a:r>
            <a:rPr lang="en-US" sz="2800" baseline="30000" dirty="0"/>
            <a:t>1</a:t>
          </a:r>
          <a:endParaRPr lang="en-US" sz="2800" dirty="0"/>
        </a:p>
      </dgm:t>
    </dgm:pt>
    <dgm:pt modelId="{1B4B77CC-3DBE-4C2D-83BD-221D17620843}" type="parTrans" cxnId="{DED7262C-6122-4DA4-9233-5D2895D22361}">
      <dgm:prSet/>
      <dgm:spPr/>
      <dgm:t>
        <a:bodyPr/>
        <a:lstStyle/>
        <a:p>
          <a:endParaRPr lang="en-US" sz="2800"/>
        </a:p>
      </dgm:t>
    </dgm:pt>
    <dgm:pt modelId="{E93A42C4-ECD3-4170-BB96-7DE44A8331CD}" type="sibTrans" cxnId="{DED7262C-6122-4DA4-9233-5D2895D22361}">
      <dgm:prSet/>
      <dgm:spPr/>
      <dgm:t>
        <a:bodyPr/>
        <a:lstStyle/>
        <a:p>
          <a:endParaRPr lang="en-US" sz="2800"/>
        </a:p>
      </dgm:t>
    </dgm:pt>
    <dgm:pt modelId="{A0558ABB-933B-4FA3-9CE3-4F6C1003E2B7}">
      <dgm:prSet custT="1"/>
      <dgm:spPr/>
      <dgm:t>
        <a:bodyPr/>
        <a:lstStyle/>
        <a:p>
          <a:r>
            <a:rPr lang="en-US" sz="2800" dirty="0"/>
            <a:t>GFAP and </a:t>
          </a:r>
          <a:r>
            <a:rPr lang="en-US" sz="2800" dirty="0" err="1"/>
            <a:t>NfL</a:t>
          </a:r>
          <a:r>
            <a:rPr lang="en-US" sz="2800" dirty="0"/>
            <a:t> levels in CSF and plasma are higher in AD, and correlate with cognitive impairment</a:t>
          </a:r>
          <a:r>
            <a:rPr lang="en-US" sz="2800" baseline="30000" dirty="0"/>
            <a:t>2</a:t>
          </a:r>
          <a:endParaRPr lang="en-US" sz="2800" dirty="0"/>
        </a:p>
      </dgm:t>
    </dgm:pt>
    <dgm:pt modelId="{46D77C0B-4B8F-4CEF-A7ED-26A175E24EC3}" type="parTrans" cxnId="{F3875F85-C176-435B-B620-3AC9F13D5422}">
      <dgm:prSet/>
      <dgm:spPr/>
      <dgm:t>
        <a:bodyPr/>
        <a:lstStyle/>
        <a:p>
          <a:endParaRPr lang="en-US" sz="2800"/>
        </a:p>
      </dgm:t>
    </dgm:pt>
    <dgm:pt modelId="{0B20DD56-6567-4248-A79A-CD3BCD3C093F}" type="sibTrans" cxnId="{F3875F85-C176-435B-B620-3AC9F13D5422}">
      <dgm:prSet/>
      <dgm:spPr/>
      <dgm:t>
        <a:bodyPr/>
        <a:lstStyle/>
        <a:p>
          <a:endParaRPr lang="en-US" sz="2800"/>
        </a:p>
      </dgm:t>
    </dgm:pt>
    <dgm:pt modelId="{8CAF746F-623A-4923-BE8D-F46B21D11F20}">
      <dgm:prSet custT="1"/>
      <dgm:spPr/>
      <dgm:t>
        <a:bodyPr/>
        <a:lstStyle/>
        <a:p>
          <a:r>
            <a:rPr lang="en-US" sz="2800"/>
            <a:t>Plasma Ptau-181 predicts AD disease pathology eight years before autopsy</a:t>
          </a:r>
          <a:r>
            <a:rPr lang="en-US" sz="2800" baseline="30000"/>
            <a:t>3</a:t>
          </a:r>
          <a:endParaRPr lang="en-US" sz="2800"/>
        </a:p>
      </dgm:t>
    </dgm:pt>
    <dgm:pt modelId="{4D0245B5-9766-4169-8501-6F947A36D011}" type="parTrans" cxnId="{BB65405C-FDC3-4C13-9E7F-6E74D8E44EAA}">
      <dgm:prSet/>
      <dgm:spPr/>
      <dgm:t>
        <a:bodyPr/>
        <a:lstStyle/>
        <a:p>
          <a:endParaRPr lang="en-US" sz="2800"/>
        </a:p>
      </dgm:t>
    </dgm:pt>
    <dgm:pt modelId="{396F1F05-CE20-4F2E-96FC-CBDF56FFFF81}" type="sibTrans" cxnId="{BB65405C-FDC3-4C13-9E7F-6E74D8E44EAA}">
      <dgm:prSet/>
      <dgm:spPr/>
      <dgm:t>
        <a:bodyPr/>
        <a:lstStyle/>
        <a:p>
          <a:endParaRPr lang="en-US" sz="2800"/>
        </a:p>
      </dgm:t>
    </dgm:pt>
    <dgm:pt modelId="{2A59D0AF-DA4D-374B-B2E8-0B36CED6D670}" type="pres">
      <dgm:prSet presAssocID="{F3356D57-7DDC-4FDE-8D72-3F9145E2F203}" presName="linear" presStyleCnt="0">
        <dgm:presLayoutVars>
          <dgm:animLvl val="lvl"/>
          <dgm:resizeHandles val="exact"/>
        </dgm:presLayoutVars>
      </dgm:prSet>
      <dgm:spPr/>
    </dgm:pt>
    <dgm:pt modelId="{3163D228-ED17-9A40-B1D7-071D25881F99}" type="pres">
      <dgm:prSet presAssocID="{7AB72BDF-9802-4136-B46B-82E2BC6A88D0}" presName="parentText" presStyleLbl="node1" presStyleIdx="0" presStyleCnt="3" custLinFactNeighborY="24000">
        <dgm:presLayoutVars>
          <dgm:chMax val="0"/>
          <dgm:bulletEnabled val="1"/>
        </dgm:presLayoutVars>
      </dgm:prSet>
      <dgm:spPr/>
    </dgm:pt>
    <dgm:pt modelId="{DD81F1A7-5E67-4147-A731-B90700620C25}" type="pres">
      <dgm:prSet presAssocID="{E93A42C4-ECD3-4170-BB96-7DE44A8331CD}" presName="spacer" presStyleCnt="0"/>
      <dgm:spPr/>
    </dgm:pt>
    <dgm:pt modelId="{CC681133-4AF4-9D47-B596-270E98A5E187}" type="pres">
      <dgm:prSet presAssocID="{A0558ABB-933B-4FA3-9CE3-4F6C1003E2B7}" presName="parentText" presStyleLbl="node1" presStyleIdx="1" presStyleCnt="3">
        <dgm:presLayoutVars>
          <dgm:chMax val="0"/>
          <dgm:bulletEnabled val="1"/>
        </dgm:presLayoutVars>
      </dgm:prSet>
      <dgm:spPr/>
    </dgm:pt>
    <dgm:pt modelId="{7315BA37-E7D3-9C49-BEC1-1EF845C7D282}" type="pres">
      <dgm:prSet presAssocID="{0B20DD56-6567-4248-A79A-CD3BCD3C093F}" presName="spacer" presStyleCnt="0"/>
      <dgm:spPr/>
    </dgm:pt>
    <dgm:pt modelId="{EF49C079-D540-AE42-91E9-CE5420B3B761}" type="pres">
      <dgm:prSet presAssocID="{8CAF746F-623A-4923-BE8D-F46B21D11F20}" presName="parentText" presStyleLbl="node1" presStyleIdx="2" presStyleCnt="3">
        <dgm:presLayoutVars>
          <dgm:chMax val="0"/>
          <dgm:bulletEnabled val="1"/>
        </dgm:presLayoutVars>
      </dgm:prSet>
      <dgm:spPr/>
    </dgm:pt>
  </dgm:ptLst>
  <dgm:cxnLst>
    <dgm:cxn modelId="{DED7262C-6122-4DA4-9233-5D2895D22361}" srcId="{F3356D57-7DDC-4FDE-8D72-3F9145E2F203}" destId="{7AB72BDF-9802-4136-B46B-82E2BC6A88D0}" srcOrd="0" destOrd="0" parTransId="{1B4B77CC-3DBE-4C2D-83BD-221D17620843}" sibTransId="{E93A42C4-ECD3-4170-BB96-7DE44A8331CD}"/>
    <dgm:cxn modelId="{96E6982C-CBF8-954D-839D-E1D75CCD4412}" type="presOf" srcId="{F3356D57-7DDC-4FDE-8D72-3F9145E2F203}" destId="{2A59D0AF-DA4D-374B-B2E8-0B36CED6D670}" srcOrd="0" destOrd="0" presId="urn:microsoft.com/office/officeart/2005/8/layout/vList2"/>
    <dgm:cxn modelId="{D395DE53-5A91-664B-A9C4-6C3CB62F0C5F}" type="presOf" srcId="{A0558ABB-933B-4FA3-9CE3-4F6C1003E2B7}" destId="{CC681133-4AF4-9D47-B596-270E98A5E187}" srcOrd="0" destOrd="0" presId="urn:microsoft.com/office/officeart/2005/8/layout/vList2"/>
    <dgm:cxn modelId="{EC14C056-DAD5-3445-AFA7-46FD3CD8693E}" type="presOf" srcId="{8CAF746F-623A-4923-BE8D-F46B21D11F20}" destId="{EF49C079-D540-AE42-91E9-CE5420B3B761}" srcOrd="0" destOrd="0" presId="urn:microsoft.com/office/officeart/2005/8/layout/vList2"/>
    <dgm:cxn modelId="{BB65405C-FDC3-4C13-9E7F-6E74D8E44EAA}" srcId="{F3356D57-7DDC-4FDE-8D72-3F9145E2F203}" destId="{8CAF746F-623A-4923-BE8D-F46B21D11F20}" srcOrd="2" destOrd="0" parTransId="{4D0245B5-9766-4169-8501-6F947A36D011}" sibTransId="{396F1F05-CE20-4F2E-96FC-CBDF56FFFF81}"/>
    <dgm:cxn modelId="{F3875F85-C176-435B-B620-3AC9F13D5422}" srcId="{F3356D57-7DDC-4FDE-8D72-3F9145E2F203}" destId="{A0558ABB-933B-4FA3-9CE3-4F6C1003E2B7}" srcOrd="1" destOrd="0" parTransId="{46D77C0B-4B8F-4CEF-A7ED-26A175E24EC3}" sibTransId="{0B20DD56-6567-4248-A79A-CD3BCD3C093F}"/>
    <dgm:cxn modelId="{FFD395CF-2E51-CC48-99B4-3B60CBD13E89}" type="presOf" srcId="{7AB72BDF-9802-4136-B46B-82E2BC6A88D0}" destId="{3163D228-ED17-9A40-B1D7-071D25881F99}" srcOrd="0" destOrd="0" presId="urn:microsoft.com/office/officeart/2005/8/layout/vList2"/>
    <dgm:cxn modelId="{936A90FE-0061-F147-91C9-C5F9ABD5E5FE}" type="presParOf" srcId="{2A59D0AF-DA4D-374B-B2E8-0B36CED6D670}" destId="{3163D228-ED17-9A40-B1D7-071D25881F99}" srcOrd="0" destOrd="0" presId="urn:microsoft.com/office/officeart/2005/8/layout/vList2"/>
    <dgm:cxn modelId="{39C73E48-1692-D44A-8EA3-702E1F5DDB6F}" type="presParOf" srcId="{2A59D0AF-DA4D-374B-B2E8-0B36CED6D670}" destId="{DD81F1A7-5E67-4147-A731-B90700620C25}" srcOrd="1" destOrd="0" presId="urn:microsoft.com/office/officeart/2005/8/layout/vList2"/>
    <dgm:cxn modelId="{43A0037D-E7C1-5F42-974B-C9DBAE93ADEE}" type="presParOf" srcId="{2A59D0AF-DA4D-374B-B2E8-0B36CED6D670}" destId="{CC681133-4AF4-9D47-B596-270E98A5E187}" srcOrd="2" destOrd="0" presId="urn:microsoft.com/office/officeart/2005/8/layout/vList2"/>
    <dgm:cxn modelId="{DD3FDE64-2FAB-924A-826E-750918857FBA}" type="presParOf" srcId="{2A59D0AF-DA4D-374B-B2E8-0B36CED6D670}" destId="{7315BA37-E7D3-9C49-BEC1-1EF845C7D282}" srcOrd="3" destOrd="0" presId="urn:microsoft.com/office/officeart/2005/8/layout/vList2"/>
    <dgm:cxn modelId="{77C36853-8438-6044-8BCF-84CA9E9562E4}" type="presParOf" srcId="{2A59D0AF-DA4D-374B-B2E8-0B36CED6D670}" destId="{EF49C079-D540-AE42-91E9-CE5420B3B76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2BB1FB-7D64-443C-A49B-2044852E89F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BBFE7EE-68BD-402E-B14F-0921047B529D}">
      <dgm:prSet custT="1"/>
      <dgm:spPr/>
      <dgm:t>
        <a:bodyPr/>
        <a:lstStyle/>
        <a:p>
          <a:pPr marL="0" marR="0" lvl="0" indent="0" defTabSz="914400" eaLnBrk="1" fontAlgn="auto" latinLnBrk="0" hangingPunct="1">
            <a:spcBef>
              <a:spcPts val="0"/>
            </a:spcBef>
            <a:spcAft>
              <a:spcPts val="0"/>
            </a:spcAft>
            <a:buClrTx/>
            <a:buSzTx/>
            <a:buFontTx/>
            <a:buNone/>
            <a:tabLst/>
            <a:defRPr/>
          </a:pPr>
          <a:r>
            <a:rPr lang="en-US" sz="1600" b="1" dirty="0"/>
            <a:t>The diagnostic accuracy for Alzheimer’s disease is poor</a:t>
          </a:r>
          <a:endParaRPr lang="en-GB" sz="1600" b="1" dirty="0"/>
        </a:p>
      </dgm:t>
    </dgm:pt>
    <dgm:pt modelId="{746C7598-3CBF-486A-B9F3-EFD86A9E00EB}" type="parTrans" cxnId="{07ECF881-F453-4DAF-97E3-D3A8C157C014}">
      <dgm:prSet/>
      <dgm:spPr/>
      <dgm:t>
        <a:bodyPr/>
        <a:lstStyle/>
        <a:p>
          <a:endParaRPr lang="en-US" sz="1600" b="1"/>
        </a:p>
      </dgm:t>
    </dgm:pt>
    <dgm:pt modelId="{C55F3E75-AA0C-49E1-BBA5-5939BCF64319}" type="sibTrans" cxnId="{07ECF881-F453-4DAF-97E3-D3A8C157C014}">
      <dgm:prSet/>
      <dgm:spPr/>
      <dgm:t>
        <a:bodyPr/>
        <a:lstStyle/>
        <a:p>
          <a:endParaRPr lang="en-US" sz="1600" b="1"/>
        </a:p>
      </dgm:t>
    </dgm:pt>
    <dgm:pt modelId="{AE56E2CF-239E-9846-AFBB-8D636EE2CCBA}">
      <dgm:prSet custT="1"/>
      <dgm:spPr/>
      <dgm:t>
        <a:bodyPr/>
        <a:lstStyle/>
        <a:p>
          <a:pPr marL="0" marR="0" lvl="0" indent="0" defTabSz="914400" eaLnBrk="1" fontAlgn="auto" latinLnBrk="0" hangingPunct="1">
            <a:spcBef>
              <a:spcPts val="0"/>
            </a:spcBef>
            <a:spcAft>
              <a:spcPts val="0"/>
            </a:spcAft>
            <a:buClrTx/>
            <a:buSzTx/>
            <a:buFontTx/>
            <a:buNone/>
            <a:tabLst/>
            <a:defRPr/>
          </a:pPr>
          <a:r>
            <a:rPr lang="en-GB" sz="1600" b="1" i="0" u="none" dirty="0"/>
            <a:t>Larger </a:t>
          </a:r>
          <a:r>
            <a:rPr lang="en-GB" sz="1600" b="1" i="0" u="none" dirty="0" err="1"/>
            <a:t>GWASes</a:t>
          </a:r>
          <a:r>
            <a:rPr lang="en-GB" sz="1600" b="1" i="0" u="none" dirty="0"/>
            <a:t> provide less reliable estimates resulting to smaller fraction of explained heritability</a:t>
          </a:r>
          <a:endParaRPr lang="en-US" sz="1600" b="1" dirty="0"/>
        </a:p>
      </dgm:t>
    </dgm:pt>
    <dgm:pt modelId="{614FC288-A743-6C43-86B2-18D406789477}" type="parTrans" cxnId="{F45A292F-8B41-5B45-B922-20536AB6A773}">
      <dgm:prSet/>
      <dgm:spPr/>
      <dgm:t>
        <a:bodyPr/>
        <a:lstStyle/>
        <a:p>
          <a:endParaRPr lang="en-GB" sz="1600" b="1"/>
        </a:p>
      </dgm:t>
    </dgm:pt>
    <dgm:pt modelId="{BF1D9A05-0E12-ED4C-8661-8DE83894371E}" type="sibTrans" cxnId="{F45A292F-8B41-5B45-B922-20536AB6A773}">
      <dgm:prSet/>
      <dgm:spPr/>
      <dgm:t>
        <a:bodyPr/>
        <a:lstStyle/>
        <a:p>
          <a:endParaRPr lang="en-GB" sz="1600" b="1"/>
        </a:p>
      </dgm:t>
    </dgm:pt>
    <dgm:pt modelId="{857587FE-7E41-644A-B8A1-359D86DCF4A0}">
      <dgm:prSet custT="1"/>
      <dgm:spPr/>
      <dgm:t>
        <a:bodyPr/>
        <a:lstStyle/>
        <a:p>
          <a:pPr marL="0" lvl="0" defTabSz="488950">
            <a:spcBef>
              <a:spcPct val="0"/>
            </a:spcBef>
            <a:spcAft>
              <a:spcPct val="35000"/>
            </a:spcAft>
            <a:buClrTx/>
            <a:buSzTx/>
            <a:buFontTx/>
            <a:buNone/>
          </a:pPr>
          <a:r>
            <a:rPr lang="en-GB" sz="1600" b="1" dirty="0"/>
            <a:t>Blood plasma biomarkers can only be a useful tool for the assessment and prediction of Alzheimer’s disease in the context of other genetic and/or clinical information.</a:t>
          </a:r>
          <a:endParaRPr lang="en-US" sz="1600" b="1" dirty="0"/>
        </a:p>
      </dgm:t>
    </dgm:pt>
    <dgm:pt modelId="{77050D51-AEFB-454A-9B10-6C1AED6121EE}" type="parTrans" cxnId="{54DA1969-FEE5-474F-9C5B-1ADDA62FF544}">
      <dgm:prSet/>
      <dgm:spPr/>
      <dgm:t>
        <a:bodyPr/>
        <a:lstStyle/>
        <a:p>
          <a:endParaRPr lang="en-GB" sz="1600" b="1"/>
        </a:p>
      </dgm:t>
    </dgm:pt>
    <dgm:pt modelId="{6A3C713E-5B2C-A14D-9EBC-5257EADD23B3}" type="sibTrans" cxnId="{54DA1969-FEE5-474F-9C5B-1ADDA62FF544}">
      <dgm:prSet/>
      <dgm:spPr/>
      <dgm:t>
        <a:bodyPr/>
        <a:lstStyle/>
        <a:p>
          <a:endParaRPr lang="en-GB" sz="1600" b="1"/>
        </a:p>
      </dgm:t>
    </dgm:pt>
    <dgm:pt modelId="{BFB363E7-8185-E240-A576-2278F600B882}">
      <dgm:prSet custT="1"/>
      <dgm:spPr/>
      <dgm:t>
        <a:bodyPr/>
        <a:lstStyle/>
        <a:p>
          <a:pPr marL="0" marR="0" lvl="0" indent="0" defTabSz="914400" eaLnBrk="1" fontAlgn="auto" latinLnBrk="0" hangingPunct="1">
            <a:spcBef>
              <a:spcPts val="0"/>
            </a:spcBef>
            <a:spcAft>
              <a:spcPts val="0"/>
            </a:spcAft>
            <a:buClrTx/>
            <a:buSzTx/>
            <a:buFontTx/>
            <a:buNone/>
            <a:tabLst/>
            <a:defRPr/>
          </a:pPr>
          <a:r>
            <a:rPr lang="en-US" sz="1600" b="1" dirty="0"/>
            <a:t>Since Alzheimer’s disease is a very common cause of age-related mortality, the choice of aged matched controls is essential</a:t>
          </a:r>
        </a:p>
      </dgm:t>
    </dgm:pt>
    <dgm:pt modelId="{ACBB6824-7902-314B-8E0A-B33F96A9A7DC}" type="parTrans" cxnId="{ED323D10-5D90-9244-9186-1CF054AF0E06}">
      <dgm:prSet/>
      <dgm:spPr/>
      <dgm:t>
        <a:bodyPr/>
        <a:lstStyle/>
        <a:p>
          <a:endParaRPr lang="en-GB" sz="1600" b="1"/>
        </a:p>
      </dgm:t>
    </dgm:pt>
    <dgm:pt modelId="{CC998DD1-5ED0-274E-A30C-7D6A23B72A2D}" type="sibTrans" cxnId="{ED323D10-5D90-9244-9186-1CF054AF0E06}">
      <dgm:prSet/>
      <dgm:spPr/>
      <dgm:t>
        <a:bodyPr/>
        <a:lstStyle/>
        <a:p>
          <a:endParaRPr lang="en-GB" sz="1600" b="1"/>
        </a:p>
      </dgm:t>
    </dgm:pt>
    <dgm:pt modelId="{D89B0578-4974-5C4D-B08F-D3211E3C00D5}">
      <dgm:prSet custT="1"/>
      <dgm:spPr/>
      <dgm:t>
        <a:bodyPr/>
        <a:lstStyle/>
        <a:p>
          <a:pPr marL="0" lvl="0" defTabSz="488950">
            <a:spcBef>
              <a:spcPct val="0"/>
            </a:spcBef>
            <a:spcAft>
              <a:spcPct val="35000"/>
            </a:spcAft>
          </a:pPr>
          <a:r>
            <a:rPr lang="en-GB" sz="1600" b="1" dirty="0"/>
            <a:t>Longitudinal studies which use a combination of genetics, plasma biomarkers, brain imaging and pathology confirmation to differentiate cases and controls, could provide accurate analyses moving away from dementia prediction towards prediction of AD.</a:t>
          </a:r>
          <a:endParaRPr lang="en-US" sz="1600" b="1" dirty="0"/>
        </a:p>
      </dgm:t>
    </dgm:pt>
    <dgm:pt modelId="{737328C7-99F6-2D4D-A196-9C2F673706C7}" type="parTrans" cxnId="{8FD55333-93D7-9B4F-9020-4134D3CD2F1C}">
      <dgm:prSet/>
      <dgm:spPr/>
      <dgm:t>
        <a:bodyPr/>
        <a:lstStyle/>
        <a:p>
          <a:endParaRPr lang="en-GB" sz="1600" b="1"/>
        </a:p>
      </dgm:t>
    </dgm:pt>
    <dgm:pt modelId="{81D25CBB-F069-EF44-9E9B-AF82CBE2DAA7}" type="sibTrans" cxnId="{8FD55333-93D7-9B4F-9020-4134D3CD2F1C}">
      <dgm:prSet/>
      <dgm:spPr/>
      <dgm:t>
        <a:bodyPr/>
        <a:lstStyle/>
        <a:p>
          <a:endParaRPr lang="en-GB" sz="1600" b="1"/>
        </a:p>
      </dgm:t>
    </dgm:pt>
    <dgm:pt modelId="{8D2EF618-3496-224E-B092-34D1998A3596}">
      <dgm:prSet custT="1"/>
      <dgm:spPr/>
      <dgm:t>
        <a:bodyPr/>
        <a:lstStyle/>
        <a:p>
          <a:r>
            <a:rPr lang="en-GB" sz="1600" b="1" dirty="0"/>
            <a:t>The genetic architecture of AD is different depending on age at clinical onset</a:t>
          </a:r>
          <a:endParaRPr lang="en-GB" sz="1600" dirty="0"/>
        </a:p>
      </dgm:t>
    </dgm:pt>
    <dgm:pt modelId="{C206410F-1EE7-9B4E-8C44-3524700D48F8}" type="parTrans" cxnId="{3FBCC98C-4C29-494F-87B3-317D28A90694}">
      <dgm:prSet/>
      <dgm:spPr/>
      <dgm:t>
        <a:bodyPr/>
        <a:lstStyle/>
        <a:p>
          <a:endParaRPr lang="en-GB" sz="1600"/>
        </a:p>
      </dgm:t>
    </dgm:pt>
    <dgm:pt modelId="{1F6C297D-4EFA-4040-BF96-AC201AF15550}" type="sibTrans" cxnId="{3FBCC98C-4C29-494F-87B3-317D28A90694}">
      <dgm:prSet/>
      <dgm:spPr/>
      <dgm:t>
        <a:bodyPr/>
        <a:lstStyle/>
        <a:p>
          <a:endParaRPr lang="en-GB" sz="1600"/>
        </a:p>
      </dgm:t>
    </dgm:pt>
    <dgm:pt modelId="{75A465F1-2C1C-6244-8C04-591E76A5E970}" type="pres">
      <dgm:prSet presAssocID="{282BB1FB-7D64-443C-A49B-2044852E89F9}" presName="linear" presStyleCnt="0">
        <dgm:presLayoutVars>
          <dgm:animLvl val="lvl"/>
          <dgm:resizeHandles val="exact"/>
        </dgm:presLayoutVars>
      </dgm:prSet>
      <dgm:spPr/>
    </dgm:pt>
    <dgm:pt modelId="{F03D53A6-2D4A-9743-BF3F-EF4991117FA8}" type="pres">
      <dgm:prSet presAssocID="{5BBFE7EE-68BD-402E-B14F-0921047B529D}" presName="parentText" presStyleLbl="node1" presStyleIdx="0" presStyleCnt="6" custLinFactNeighborX="-231" custLinFactNeighborY="-13138">
        <dgm:presLayoutVars>
          <dgm:chMax val="0"/>
          <dgm:bulletEnabled val="1"/>
        </dgm:presLayoutVars>
      </dgm:prSet>
      <dgm:spPr/>
    </dgm:pt>
    <dgm:pt modelId="{22411C13-5579-E744-B182-30C41857B02C}" type="pres">
      <dgm:prSet presAssocID="{C55F3E75-AA0C-49E1-BBA5-5939BCF64319}" presName="spacer" presStyleCnt="0"/>
      <dgm:spPr/>
    </dgm:pt>
    <dgm:pt modelId="{CA7513BC-0371-1643-9B41-26CEF0DE0F39}" type="pres">
      <dgm:prSet presAssocID="{AE56E2CF-239E-9846-AFBB-8D636EE2CCBA}" presName="parentText" presStyleLbl="node1" presStyleIdx="1" presStyleCnt="6">
        <dgm:presLayoutVars>
          <dgm:chMax val="0"/>
          <dgm:bulletEnabled val="1"/>
        </dgm:presLayoutVars>
      </dgm:prSet>
      <dgm:spPr/>
    </dgm:pt>
    <dgm:pt modelId="{CB377AE9-817F-414A-B897-B2F39BDBCA7D}" type="pres">
      <dgm:prSet presAssocID="{BF1D9A05-0E12-ED4C-8661-8DE83894371E}" presName="spacer" presStyleCnt="0"/>
      <dgm:spPr/>
    </dgm:pt>
    <dgm:pt modelId="{B2CEAC54-B377-ED4E-97EA-A53A0307FD2E}" type="pres">
      <dgm:prSet presAssocID="{8D2EF618-3496-224E-B092-34D1998A3596}" presName="parentText" presStyleLbl="node1" presStyleIdx="2" presStyleCnt="6">
        <dgm:presLayoutVars>
          <dgm:chMax val="0"/>
          <dgm:bulletEnabled val="1"/>
        </dgm:presLayoutVars>
      </dgm:prSet>
      <dgm:spPr/>
    </dgm:pt>
    <dgm:pt modelId="{CC771F03-2F9A-C742-89D9-15850F2EB2AE}" type="pres">
      <dgm:prSet presAssocID="{1F6C297D-4EFA-4040-BF96-AC201AF15550}" presName="spacer" presStyleCnt="0"/>
      <dgm:spPr/>
    </dgm:pt>
    <dgm:pt modelId="{38319FE5-FFD0-1B4C-9F03-8F471727BF3A}" type="pres">
      <dgm:prSet presAssocID="{BFB363E7-8185-E240-A576-2278F600B882}" presName="parentText" presStyleLbl="node1" presStyleIdx="3" presStyleCnt="6">
        <dgm:presLayoutVars>
          <dgm:chMax val="0"/>
          <dgm:bulletEnabled val="1"/>
        </dgm:presLayoutVars>
      </dgm:prSet>
      <dgm:spPr/>
    </dgm:pt>
    <dgm:pt modelId="{3D649D60-8BCA-0644-BBEF-B7A886ADD978}" type="pres">
      <dgm:prSet presAssocID="{CC998DD1-5ED0-274E-A30C-7D6A23B72A2D}" presName="spacer" presStyleCnt="0"/>
      <dgm:spPr/>
    </dgm:pt>
    <dgm:pt modelId="{FC6FFFD1-185B-214F-94B3-AB1A22D7FF56}" type="pres">
      <dgm:prSet presAssocID="{857587FE-7E41-644A-B8A1-359D86DCF4A0}" presName="parentText" presStyleLbl="node1" presStyleIdx="4" presStyleCnt="6">
        <dgm:presLayoutVars>
          <dgm:chMax val="0"/>
          <dgm:bulletEnabled val="1"/>
        </dgm:presLayoutVars>
      </dgm:prSet>
      <dgm:spPr/>
    </dgm:pt>
    <dgm:pt modelId="{5F7B9475-0931-EC49-A8DC-A92DD8341BC6}" type="pres">
      <dgm:prSet presAssocID="{6A3C713E-5B2C-A14D-9EBC-5257EADD23B3}" presName="spacer" presStyleCnt="0"/>
      <dgm:spPr/>
    </dgm:pt>
    <dgm:pt modelId="{748DDDA0-0B5D-D241-8E36-CBE5C0E8F643}" type="pres">
      <dgm:prSet presAssocID="{D89B0578-4974-5C4D-B08F-D3211E3C00D5}" presName="parentText" presStyleLbl="node1" presStyleIdx="5" presStyleCnt="6">
        <dgm:presLayoutVars>
          <dgm:chMax val="0"/>
          <dgm:bulletEnabled val="1"/>
        </dgm:presLayoutVars>
      </dgm:prSet>
      <dgm:spPr/>
    </dgm:pt>
  </dgm:ptLst>
  <dgm:cxnLst>
    <dgm:cxn modelId="{1F59A80F-7ACB-5A44-8301-ADD6D2929AAA}" type="presOf" srcId="{D89B0578-4974-5C4D-B08F-D3211E3C00D5}" destId="{748DDDA0-0B5D-D241-8E36-CBE5C0E8F643}" srcOrd="0" destOrd="0" presId="urn:microsoft.com/office/officeart/2005/8/layout/vList2"/>
    <dgm:cxn modelId="{ED323D10-5D90-9244-9186-1CF054AF0E06}" srcId="{282BB1FB-7D64-443C-A49B-2044852E89F9}" destId="{BFB363E7-8185-E240-A576-2278F600B882}" srcOrd="3" destOrd="0" parTransId="{ACBB6824-7902-314B-8E0A-B33F96A9A7DC}" sibTransId="{CC998DD1-5ED0-274E-A30C-7D6A23B72A2D}"/>
    <dgm:cxn modelId="{0D761612-CF33-2F4A-97DC-549A2198E016}" type="presOf" srcId="{5BBFE7EE-68BD-402E-B14F-0921047B529D}" destId="{F03D53A6-2D4A-9743-BF3F-EF4991117FA8}" srcOrd="0" destOrd="0" presId="urn:microsoft.com/office/officeart/2005/8/layout/vList2"/>
    <dgm:cxn modelId="{D18E2727-1FAE-A246-9074-9AD3C5A38819}" type="presOf" srcId="{AE56E2CF-239E-9846-AFBB-8D636EE2CCBA}" destId="{CA7513BC-0371-1643-9B41-26CEF0DE0F39}" srcOrd="0" destOrd="0" presId="urn:microsoft.com/office/officeart/2005/8/layout/vList2"/>
    <dgm:cxn modelId="{5F992629-5ADC-0243-802E-80E5D598AFBE}" type="presOf" srcId="{BFB363E7-8185-E240-A576-2278F600B882}" destId="{38319FE5-FFD0-1B4C-9F03-8F471727BF3A}" srcOrd="0" destOrd="0" presId="urn:microsoft.com/office/officeart/2005/8/layout/vList2"/>
    <dgm:cxn modelId="{F45A292F-8B41-5B45-B922-20536AB6A773}" srcId="{282BB1FB-7D64-443C-A49B-2044852E89F9}" destId="{AE56E2CF-239E-9846-AFBB-8D636EE2CCBA}" srcOrd="1" destOrd="0" parTransId="{614FC288-A743-6C43-86B2-18D406789477}" sibTransId="{BF1D9A05-0E12-ED4C-8661-8DE83894371E}"/>
    <dgm:cxn modelId="{8FD55333-93D7-9B4F-9020-4134D3CD2F1C}" srcId="{282BB1FB-7D64-443C-A49B-2044852E89F9}" destId="{D89B0578-4974-5C4D-B08F-D3211E3C00D5}" srcOrd="5" destOrd="0" parTransId="{737328C7-99F6-2D4D-A196-9C2F673706C7}" sibTransId="{81D25CBB-F069-EF44-9E9B-AF82CBE2DAA7}"/>
    <dgm:cxn modelId="{54DA1969-FEE5-474F-9C5B-1ADDA62FF544}" srcId="{282BB1FB-7D64-443C-A49B-2044852E89F9}" destId="{857587FE-7E41-644A-B8A1-359D86DCF4A0}" srcOrd="4" destOrd="0" parTransId="{77050D51-AEFB-454A-9B10-6C1AED6121EE}" sibTransId="{6A3C713E-5B2C-A14D-9EBC-5257EADD23B3}"/>
    <dgm:cxn modelId="{4E488C78-F6D2-304D-9494-8286DC994F38}" type="presOf" srcId="{282BB1FB-7D64-443C-A49B-2044852E89F9}" destId="{75A465F1-2C1C-6244-8C04-591E76A5E970}" srcOrd="0" destOrd="0" presId="urn:microsoft.com/office/officeart/2005/8/layout/vList2"/>
    <dgm:cxn modelId="{07ECF881-F453-4DAF-97E3-D3A8C157C014}" srcId="{282BB1FB-7D64-443C-A49B-2044852E89F9}" destId="{5BBFE7EE-68BD-402E-B14F-0921047B529D}" srcOrd="0" destOrd="0" parTransId="{746C7598-3CBF-486A-B9F3-EFD86A9E00EB}" sibTransId="{C55F3E75-AA0C-49E1-BBA5-5939BCF64319}"/>
    <dgm:cxn modelId="{3FBCC98C-4C29-494F-87B3-317D28A90694}" srcId="{282BB1FB-7D64-443C-A49B-2044852E89F9}" destId="{8D2EF618-3496-224E-B092-34D1998A3596}" srcOrd="2" destOrd="0" parTransId="{C206410F-1EE7-9B4E-8C44-3524700D48F8}" sibTransId="{1F6C297D-4EFA-4040-BF96-AC201AF15550}"/>
    <dgm:cxn modelId="{298236B9-98D2-C240-9BE6-BC0D366AD936}" type="presOf" srcId="{8D2EF618-3496-224E-B092-34D1998A3596}" destId="{B2CEAC54-B377-ED4E-97EA-A53A0307FD2E}" srcOrd="0" destOrd="0" presId="urn:microsoft.com/office/officeart/2005/8/layout/vList2"/>
    <dgm:cxn modelId="{541AB3FD-0DC0-044E-89C8-1302993A81F1}" type="presOf" srcId="{857587FE-7E41-644A-B8A1-359D86DCF4A0}" destId="{FC6FFFD1-185B-214F-94B3-AB1A22D7FF56}" srcOrd="0" destOrd="0" presId="urn:microsoft.com/office/officeart/2005/8/layout/vList2"/>
    <dgm:cxn modelId="{D9D01835-00A1-7F49-9249-2D179F965F9D}" type="presParOf" srcId="{75A465F1-2C1C-6244-8C04-591E76A5E970}" destId="{F03D53A6-2D4A-9743-BF3F-EF4991117FA8}" srcOrd="0" destOrd="0" presId="urn:microsoft.com/office/officeart/2005/8/layout/vList2"/>
    <dgm:cxn modelId="{C63D3E5F-2AED-B149-BFA3-D42F32611F9B}" type="presParOf" srcId="{75A465F1-2C1C-6244-8C04-591E76A5E970}" destId="{22411C13-5579-E744-B182-30C41857B02C}" srcOrd="1" destOrd="0" presId="urn:microsoft.com/office/officeart/2005/8/layout/vList2"/>
    <dgm:cxn modelId="{47FCE4E9-78CE-C840-AF84-18B69B0AFEB1}" type="presParOf" srcId="{75A465F1-2C1C-6244-8C04-591E76A5E970}" destId="{CA7513BC-0371-1643-9B41-26CEF0DE0F39}" srcOrd="2" destOrd="0" presId="urn:microsoft.com/office/officeart/2005/8/layout/vList2"/>
    <dgm:cxn modelId="{8E53B5F0-21E4-7D4E-B082-6E4BFD361B4A}" type="presParOf" srcId="{75A465F1-2C1C-6244-8C04-591E76A5E970}" destId="{CB377AE9-817F-414A-B897-B2F39BDBCA7D}" srcOrd="3" destOrd="0" presId="urn:microsoft.com/office/officeart/2005/8/layout/vList2"/>
    <dgm:cxn modelId="{2A5A1432-0384-854D-A524-F871B942FB16}" type="presParOf" srcId="{75A465F1-2C1C-6244-8C04-591E76A5E970}" destId="{B2CEAC54-B377-ED4E-97EA-A53A0307FD2E}" srcOrd="4" destOrd="0" presId="urn:microsoft.com/office/officeart/2005/8/layout/vList2"/>
    <dgm:cxn modelId="{615B5980-1EE6-414E-B040-8634F8ADB177}" type="presParOf" srcId="{75A465F1-2C1C-6244-8C04-591E76A5E970}" destId="{CC771F03-2F9A-C742-89D9-15850F2EB2AE}" srcOrd="5" destOrd="0" presId="urn:microsoft.com/office/officeart/2005/8/layout/vList2"/>
    <dgm:cxn modelId="{4F211EBC-3268-9446-8B75-E1681A677D80}" type="presParOf" srcId="{75A465F1-2C1C-6244-8C04-591E76A5E970}" destId="{38319FE5-FFD0-1B4C-9F03-8F471727BF3A}" srcOrd="6" destOrd="0" presId="urn:microsoft.com/office/officeart/2005/8/layout/vList2"/>
    <dgm:cxn modelId="{11E9A2A4-E3E5-554A-8D01-AD293004A44E}" type="presParOf" srcId="{75A465F1-2C1C-6244-8C04-591E76A5E970}" destId="{3D649D60-8BCA-0644-BBEF-B7A886ADD978}" srcOrd="7" destOrd="0" presId="urn:microsoft.com/office/officeart/2005/8/layout/vList2"/>
    <dgm:cxn modelId="{F101F569-BCA8-6A45-974F-721AC11E1E55}" type="presParOf" srcId="{75A465F1-2C1C-6244-8C04-591E76A5E970}" destId="{FC6FFFD1-185B-214F-94B3-AB1A22D7FF56}" srcOrd="8" destOrd="0" presId="urn:microsoft.com/office/officeart/2005/8/layout/vList2"/>
    <dgm:cxn modelId="{044418CE-6B21-7740-B7A1-94433170C390}" type="presParOf" srcId="{75A465F1-2C1C-6244-8C04-591E76A5E970}" destId="{5F7B9475-0931-EC49-A8DC-A92DD8341BC6}" srcOrd="9" destOrd="0" presId="urn:microsoft.com/office/officeart/2005/8/layout/vList2"/>
    <dgm:cxn modelId="{5F35AB54-723F-2449-8057-12D68261DC1D}" type="presParOf" srcId="{75A465F1-2C1C-6244-8C04-591E76A5E970}" destId="{748DDDA0-0B5D-D241-8E36-CBE5C0E8F64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58757-B408-7949-BDB4-6F9A5D35A461}">
      <dsp:nvSpPr>
        <dsp:cNvPr id="0" name=""/>
        <dsp:cNvSpPr/>
      </dsp:nvSpPr>
      <dsp:spPr>
        <a:xfrm>
          <a:off x="0" y="57721"/>
          <a:ext cx="6263640" cy="9833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AD and age</a:t>
          </a:r>
        </a:p>
      </dsp:txBody>
      <dsp:txXfrm>
        <a:off x="48005" y="105726"/>
        <a:ext cx="6167630" cy="887374"/>
      </dsp:txXfrm>
    </dsp:sp>
    <dsp:sp modelId="{CC1F41A4-C945-EB4E-BE1B-1B639F8C3FE1}">
      <dsp:nvSpPr>
        <dsp:cNvPr id="0" name=""/>
        <dsp:cNvSpPr/>
      </dsp:nvSpPr>
      <dsp:spPr>
        <a:xfrm>
          <a:off x="0" y="1159186"/>
          <a:ext cx="6263640" cy="983384"/>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AD heritability and age</a:t>
          </a:r>
        </a:p>
      </dsp:txBody>
      <dsp:txXfrm>
        <a:off x="48005" y="1207191"/>
        <a:ext cx="6167630" cy="887374"/>
      </dsp:txXfrm>
    </dsp:sp>
    <dsp:sp modelId="{DEA5072C-5DE5-E74F-888F-CBA79F028F1A}">
      <dsp:nvSpPr>
        <dsp:cNvPr id="0" name=""/>
        <dsp:cNvSpPr/>
      </dsp:nvSpPr>
      <dsp:spPr>
        <a:xfrm>
          <a:off x="0" y="2260651"/>
          <a:ext cx="6263640" cy="98338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i="1" kern="1200" dirty="0"/>
            <a:t>APOE</a:t>
          </a:r>
          <a:r>
            <a:rPr lang="en-US" sz="4100" kern="1200" dirty="0"/>
            <a:t> and age</a:t>
          </a:r>
        </a:p>
      </dsp:txBody>
      <dsp:txXfrm>
        <a:off x="48005" y="2308656"/>
        <a:ext cx="6167630" cy="887374"/>
      </dsp:txXfrm>
    </dsp:sp>
    <dsp:sp modelId="{809F6B68-F8BE-F94C-85C7-E7A3694A6124}">
      <dsp:nvSpPr>
        <dsp:cNvPr id="0" name=""/>
        <dsp:cNvSpPr/>
      </dsp:nvSpPr>
      <dsp:spPr>
        <a:xfrm>
          <a:off x="0" y="3362116"/>
          <a:ext cx="6263640" cy="983384"/>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AD PRS and age</a:t>
          </a:r>
        </a:p>
      </dsp:txBody>
      <dsp:txXfrm>
        <a:off x="48005" y="3410121"/>
        <a:ext cx="6167630" cy="887374"/>
      </dsp:txXfrm>
    </dsp:sp>
    <dsp:sp modelId="{6E1E50E4-C62A-1C43-A5B1-61972C764C94}">
      <dsp:nvSpPr>
        <dsp:cNvPr id="0" name=""/>
        <dsp:cNvSpPr/>
      </dsp:nvSpPr>
      <dsp:spPr>
        <a:xfrm>
          <a:off x="0" y="4463581"/>
          <a:ext cx="6263640" cy="98338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AD biomarkers and age</a:t>
          </a:r>
        </a:p>
      </dsp:txBody>
      <dsp:txXfrm>
        <a:off x="48005" y="4511586"/>
        <a:ext cx="6167630" cy="8873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3D228-ED17-9A40-B1D7-071D25881F99}">
      <dsp:nvSpPr>
        <dsp:cNvPr id="0" name=""/>
        <dsp:cNvSpPr/>
      </dsp:nvSpPr>
      <dsp:spPr>
        <a:xfrm>
          <a:off x="0" y="208196"/>
          <a:ext cx="10515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AB40 and AB42 are reduced in AD dementia compared to MCI patients and healthy controls</a:t>
          </a:r>
          <a:r>
            <a:rPr lang="en-US" sz="2800" kern="1200" baseline="30000" dirty="0"/>
            <a:t>1</a:t>
          </a:r>
          <a:endParaRPr lang="en-US" sz="2800" kern="1200" dirty="0"/>
        </a:p>
      </dsp:txBody>
      <dsp:txXfrm>
        <a:off x="59399" y="267595"/>
        <a:ext cx="10396802" cy="1098002"/>
      </dsp:txXfrm>
    </dsp:sp>
    <dsp:sp modelId="{CC681133-4AF4-9D47-B596-270E98A5E187}">
      <dsp:nvSpPr>
        <dsp:cNvPr id="0" name=""/>
        <dsp:cNvSpPr/>
      </dsp:nvSpPr>
      <dsp:spPr>
        <a:xfrm>
          <a:off x="0" y="1567269"/>
          <a:ext cx="10515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GFAP and </a:t>
          </a:r>
          <a:r>
            <a:rPr lang="en-US" sz="2800" kern="1200" dirty="0" err="1"/>
            <a:t>NfL</a:t>
          </a:r>
          <a:r>
            <a:rPr lang="en-US" sz="2800" kern="1200" dirty="0"/>
            <a:t> levels in CSF and plasma are higher in AD, and correlate with cognitive impairment</a:t>
          </a:r>
          <a:r>
            <a:rPr lang="en-US" sz="2800" kern="1200" baseline="30000" dirty="0"/>
            <a:t>2</a:t>
          </a:r>
          <a:endParaRPr lang="en-US" sz="2800" kern="1200" dirty="0"/>
        </a:p>
      </dsp:txBody>
      <dsp:txXfrm>
        <a:off x="59399" y="1626668"/>
        <a:ext cx="10396802" cy="1098002"/>
      </dsp:txXfrm>
    </dsp:sp>
    <dsp:sp modelId="{EF49C079-D540-AE42-91E9-CE5420B3B761}">
      <dsp:nvSpPr>
        <dsp:cNvPr id="0" name=""/>
        <dsp:cNvSpPr/>
      </dsp:nvSpPr>
      <dsp:spPr>
        <a:xfrm>
          <a:off x="0" y="2971269"/>
          <a:ext cx="10515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Plasma Ptau-181 predicts AD disease pathology eight years before autopsy</a:t>
          </a:r>
          <a:r>
            <a:rPr lang="en-US" sz="2800" kern="1200" baseline="30000"/>
            <a:t>3</a:t>
          </a:r>
          <a:endParaRPr lang="en-US" sz="2800" kern="1200"/>
        </a:p>
      </dsp:txBody>
      <dsp:txXfrm>
        <a:off x="59399" y="3030668"/>
        <a:ext cx="10396802"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D53A6-2D4A-9743-BF3F-EF4991117FA8}">
      <dsp:nvSpPr>
        <dsp:cNvPr id="0" name=""/>
        <dsp:cNvSpPr/>
      </dsp:nvSpPr>
      <dsp:spPr>
        <a:xfrm>
          <a:off x="0" y="0"/>
          <a:ext cx="11449878" cy="673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marR="0" lvl="0" indent="0" algn="l" defTabSz="914400" eaLnBrk="1" fontAlgn="auto" latinLnBrk="0" hangingPunct="1">
            <a:lnSpc>
              <a:spcPct val="90000"/>
            </a:lnSpc>
            <a:spcBef>
              <a:spcPct val="0"/>
            </a:spcBef>
            <a:spcAft>
              <a:spcPts val="0"/>
            </a:spcAft>
            <a:buClrTx/>
            <a:buSzTx/>
            <a:buFontTx/>
            <a:buNone/>
            <a:tabLst/>
            <a:defRPr/>
          </a:pPr>
          <a:r>
            <a:rPr lang="en-US" sz="1600" b="1" kern="1200" dirty="0"/>
            <a:t>The diagnostic accuracy for Alzheimer’s disease is poor</a:t>
          </a:r>
          <a:endParaRPr lang="en-GB" sz="1600" b="1" kern="1200" dirty="0"/>
        </a:p>
      </dsp:txBody>
      <dsp:txXfrm>
        <a:off x="32898" y="32898"/>
        <a:ext cx="11384082" cy="608124"/>
      </dsp:txXfrm>
    </dsp:sp>
    <dsp:sp modelId="{CA7513BC-0371-1643-9B41-26CEF0DE0F39}">
      <dsp:nvSpPr>
        <dsp:cNvPr id="0" name=""/>
        <dsp:cNvSpPr/>
      </dsp:nvSpPr>
      <dsp:spPr>
        <a:xfrm>
          <a:off x="0" y="777676"/>
          <a:ext cx="11449878" cy="6739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marR="0" lvl="0" indent="0" algn="l" defTabSz="914400" eaLnBrk="1" fontAlgn="auto" latinLnBrk="0" hangingPunct="1">
            <a:lnSpc>
              <a:spcPct val="90000"/>
            </a:lnSpc>
            <a:spcBef>
              <a:spcPct val="0"/>
            </a:spcBef>
            <a:spcAft>
              <a:spcPts val="0"/>
            </a:spcAft>
            <a:buClrTx/>
            <a:buSzTx/>
            <a:buFontTx/>
            <a:buNone/>
            <a:tabLst/>
            <a:defRPr/>
          </a:pPr>
          <a:r>
            <a:rPr lang="en-GB" sz="1600" b="1" i="0" u="none" kern="1200" dirty="0"/>
            <a:t>Larger </a:t>
          </a:r>
          <a:r>
            <a:rPr lang="en-GB" sz="1600" b="1" i="0" u="none" kern="1200" dirty="0" err="1"/>
            <a:t>GWASes</a:t>
          </a:r>
          <a:r>
            <a:rPr lang="en-GB" sz="1600" b="1" i="0" u="none" kern="1200" dirty="0"/>
            <a:t> provide less reliable estimates resulting to smaller fraction of explained heritability</a:t>
          </a:r>
          <a:endParaRPr lang="en-US" sz="1600" b="1" kern="1200" dirty="0"/>
        </a:p>
      </dsp:txBody>
      <dsp:txXfrm>
        <a:off x="32898" y="810574"/>
        <a:ext cx="11384082" cy="608124"/>
      </dsp:txXfrm>
    </dsp:sp>
    <dsp:sp modelId="{B2CEAC54-B377-ED4E-97EA-A53A0307FD2E}">
      <dsp:nvSpPr>
        <dsp:cNvPr id="0" name=""/>
        <dsp:cNvSpPr/>
      </dsp:nvSpPr>
      <dsp:spPr>
        <a:xfrm>
          <a:off x="0" y="1555276"/>
          <a:ext cx="11449878" cy="673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t>The genetic architecture of AD is different depending on age at clinical onset</a:t>
          </a:r>
          <a:endParaRPr lang="en-GB" sz="1600" kern="1200" dirty="0"/>
        </a:p>
      </dsp:txBody>
      <dsp:txXfrm>
        <a:off x="32898" y="1588174"/>
        <a:ext cx="11384082" cy="608124"/>
      </dsp:txXfrm>
    </dsp:sp>
    <dsp:sp modelId="{38319FE5-FFD0-1B4C-9F03-8F471727BF3A}">
      <dsp:nvSpPr>
        <dsp:cNvPr id="0" name=""/>
        <dsp:cNvSpPr/>
      </dsp:nvSpPr>
      <dsp:spPr>
        <a:xfrm>
          <a:off x="0" y="2332876"/>
          <a:ext cx="11449878" cy="673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marR="0" lvl="0" indent="0" algn="l" defTabSz="914400" eaLnBrk="1" fontAlgn="auto" latinLnBrk="0" hangingPunct="1">
            <a:lnSpc>
              <a:spcPct val="90000"/>
            </a:lnSpc>
            <a:spcBef>
              <a:spcPct val="0"/>
            </a:spcBef>
            <a:spcAft>
              <a:spcPts val="0"/>
            </a:spcAft>
            <a:buClrTx/>
            <a:buSzTx/>
            <a:buFontTx/>
            <a:buNone/>
            <a:tabLst/>
            <a:defRPr/>
          </a:pPr>
          <a:r>
            <a:rPr lang="en-US" sz="1600" b="1" kern="1200" dirty="0"/>
            <a:t>Since Alzheimer’s disease is a very common cause of age-related mortality, the choice of aged matched controls is essential</a:t>
          </a:r>
        </a:p>
      </dsp:txBody>
      <dsp:txXfrm>
        <a:off x="32898" y="2365774"/>
        <a:ext cx="11384082" cy="608124"/>
      </dsp:txXfrm>
    </dsp:sp>
    <dsp:sp modelId="{FC6FFFD1-185B-214F-94B3-AB1A22D7FF56}">
      <dsp:nvSpPr>
        <dsp:cNvPr id="0" name=""/>
        <dsp:cNvSpPr/>
      </dsp:nvSpPr>
      <dsp:spPr>
        <a:xfrm>
          <a:off x="0" y="3110476"/>
          <a:ext cx="11449878" cy="6739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488950">
            <a:lnSpc>
              <a:spcPct val="90000"/>
            </a:lnSpc>
            <a:spcBef>
              <a:spcPct val="0"/>
            </a:spcBef>
            <a:spcAft>
              <a:spcPct val="35000"/>
            </a:spcAft>
            <a:buClrTx/>
            <a:buSzTx/>
            <a:buFontTx/>
            <a:buNone/>
          </a:pPr>
          <a:r>
            <a:rPr lang="en-GB" sz="1600" b="1" kern="1200" dirty="0"/>
            <a:t>Blood plasma biomarkers can only be a useful tool for the assessment and prediction of Alzheimer’s disease in the context of other genetic and/or clinical information.</a:t>
          </a:r>
          <a:endParaRPr lang="en-US" sz="1600" b="1" kern="1200" dirty="0"/>
        </a:p>
      </dsp:txBody>
      <dsp:txXfrm>
        <a:off x="32898" y="3143374"/>
        <a:ext cx="11384082" cy="608124"/>
      </dsp:txXfrm>
    </dsp:sp>
    <dsp:sp modelId="{748DDDA0-0B5D-D241-8E36-CBE5C0E8F643}">
      <dsp:nvSpPr>
        <dsp:cNvPr id="0" name=""/>
        <dsp:cNvSpPr/>
      </dsp:nvSpPr>
      <dsp:spPr>
        <a:xfrm>
          <a:off x="0" y="3888076"/>
          <a:ext cx="11449878" cy="673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488950">
            <a:lnSpc>
              <a:spcPct val="90000"/>
            </a:lnSpc>
            <a:spcBef>
              <a:spcPct val="0"/>
            </a:spcBef>
            <a:spcAft>
              <a:spcPct val="35000"/>
            </a:spcAft>
            <a:buNone/>
          </a:pPr>
          <a:r>
            <a:rPr lang="en-GB" sz="1600" b="1" kern="1200" dirty="0"/>
            <a:t>Longitudinal studies which use a combination of genetics, plasma biomarkers, brain imaging and pathology confirmation to differentiate cases and controls, could provide accurate analyses moving away from dementia prediction towards prediction of AD.</a:t>
          </a:r>
          <a:endParaRPr lang="en-US" sz="1600" b="1" kern="1200" dirty="0"/>
        </a:p>
      </dsp:txBody>
      <dsp:txXfrm>
        <a:off x="32898" y="3920974"/>
        <a:ext cx="11384082" cy="6081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F1B77-7525-1945-8524-A0E527EB948C}" type="datetimeFigureOut">
              <a:rPr lang="en-US" smtClean="0"/>
              <a:t>3/27/24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7B53B-2759-C04A-8D6C-E945B2CE7AD3}" type="slidenum">
              <a:rPr lang="en-US" smtClean="0"/>
              <a:t>‹#›</a:t>
            </a:fld>
            <a:endParaRPr lang="en-US"/>
          </a:p>
        </p:txBody>
      </p:sp>
    </p:spTree>
    <p:extLst>
      <p:ext uri="{BB962C8B-B14F-4D97-AF65-F5344CB8AC3E}">
        <p14:creationId xmlns:p14="http://schemas.microsoft.com/office/powerpoint/2010/main" val="1407664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57B53B-2759-C04A-8D6C-E945B2CE7AD3}" type="slidenum">
              <a:rPr lang="en-US" smtClean="0"/>
              <a:t>1</a:t>
            </a:fld>
            <a:endParaRPr lang="en-US"/>
          </a:p>
        </p:txBody>
      </p:sp>
    </p:spTree>
    <p:extLst>
      <p:ext uri="{BB962C8B-B14F-4D97-AF65-F5344CB8AC3E}">
        <p14:creationId xmlns:p14="http://schemas.microsoft.com/office/powerpoint/2010/main" val="75614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95F8E5-0742-0D45-9A9D-C3A55613EFCC}" type="slidenum">
              <a:rPr lang="en-GB" smtClean="0"/>
              <a:t>43</a:t>
            </a:fld>
            <a:endParaRPr lang="en-GB"/>
          </a:p>
        </p:txBody>
      </p:sp>
    </p:spTree>
    <p:extLst>
      <p:ext uri="{BB962C8B-B14F-4D97-AF65-F5344CB8AC3E}">
        <p14:creationId xmlns:p14="http://schemas.microsoft.com/office/powerpoint/2010/main" val="127118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95F8E5-0742-0D45-9A9D-C3A55613EFCC}" type="slidenum">
              <a:rPr lang="en-GB" smtClean="0"/>
              <a:t>51</a:t>
            </a:fld>
            <a:endParaRPr lang="en-GB"/>
          </a:p>
        </p:txBody>
      </p:sp>
    </p:spTree>
    <p:extLst>
      <p:ext uri="{BB962C8B-B14F-4D97-AF65-F5344CB8AC3E}">
        <p14:creationId xmlns:p14="http://schemas.microsoft.com/office/powerpoint/2010/main" val="54183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ECEB33-3FB3-3846-A034-A1060732565A}" type="slidenum">
              <a:rPr lang="en-US" smtClean="0"/>
              <a:t>4</a:t>
            </a:fld>
            <a:endParaRPr lang="en-US"/>
          </a:p>
        </p:txBody>
      </p:sp>
    </p:spTree>
    <p:extLst>
      <p:ext uri="{BB962C8B-B14F-4D97-AF65-F5344CB8AC3E}">
        <p14:creationId xmlns:p14="http://schemas.microsoft.com/office/powerpoint/2010/main" val="373936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in mind that the cases and controls where we calculated and assessed the PRS was age matched (another path confirmed), where the most recent studies tend to include population (hence younger) controls and/or cases defined via the family history (UKBB proxies).</a:t>
            </a:r>
          </a:p>
        </p:txBody>
      </p:sp>
      <p:sp>
        <p:nvSpPr>
          <p:cNvPr id="4" name="Slide Number Placeholder 3"/>
          <p:cNvSpPr>
            <a:spLocks noGrp="1"/>
          </p:cNvSpPr>
          <p:nvPr>
            <p:ph type="sldNum" sz="quarter" idx="5"/>
          </p:nvPr>
        </p:nvSpPr>
        <p:spPr/>
        <p:txBody>
          <a:bodyPr/>
          <a:lstStyle/>
          <a:p>
            <a:fld id="{0BECEB33-3FB3-3846-A034-A1060732565A}" type="slidenum">
              <a:rPr lang="en-US" smtClean="0"/>
              <a:t>11</a:t>
            </a:fld>
            <a:endParaRPr lang="en-US"/>
          </a:p>
        </p:txBody>
      </p:sp>
    </p:spTree>
    <p:extLst>
      <p:ext uri="{BB962C8B-B14F-4D97-AF65-F5344CB8AC3E}">
        <p14:creationId xmlns:p14="http://schemas.microsoft.com/office/powerpoint/2010/main" val="2811603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57B53B-2759-C04A-8D6C-E945B2CE7AD3}" type="slidenum">
              <a:rPr lang="en-US" smtClean="0"/>
              <a:t>14</a:t>
            </a:fld>
            <a:endParaRPr lang="en-US"/>
          </a:p>
        </p:txBody>
      </p:sp>
    </p:spTree>
    <p:extLst>
      <p:ext uri="{BB962C8B-B14F-4D97-AF65-F5344CB8AC3E}">
        <p14:creationId xmlns:p14="http://schemas.microsoft.com/office/powerpoint/2010/main" val="218382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ECEB33-3FB3-3846-A034-A1060732565A}" type="slidenum">
              <a:rPr lang="en-US" smtClean="0"/>
              <a:t>16</a:t>
            </a:fld>
            <a:endParaRPr lang="en-US"/>
          </a:p>
        </p:txBody>
      </p:sp>
    </p:spTree>
    <p:extLst>
      <p:ext uri="{BB962C8B-B14F-4D97-AF65-F5344CB8AC3E}">
        <p14:creationId xmlns:p14="http://schemas.microsoft.com/office/powerpoint/2010/main" val="317352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inspired us to look at the PRS component. PRS is defined as accumulation of Risk alleles, which an individual carriers. Each SNP contribution is weighted by the SNP effect size obtained from an independent study.</a:t>
            </a:r>
          </a:p>
        </p:txBody>
      </p:sp>
      <p:sp>
        <p:nvSpPr>
          <p:cNvPr id="4" name="Slide Number Placeholder 3"/>
          <p:cNvSpPr>
            <a:spLocks noGrp="1"/>
          </p:cNvSpPr>
          <p:nvPr>
            <p:ph type="sldNum" sz="quarter" idx="5"/>
          </p:nvPr>
        </p:nvSpPr>
        <p:spPr/>
        <p:txBody>
          <a:bodyPr/>
          <a:lstStyle/>
          <a:p>
            <a:fld id="{0BECEB33-3FB3-3846-A034-A1060732565A}" type="slidenum">
              <a:rPr lang="en-US" smtClean="0"/>
              <a:t>18</a:t>
            </a:fld>
            <a:endParaRPr lang="en-US"/>
          </a:p>
        </p:txBody>
      </p:sp>
    </p:spTree>
    <p:extLst>
      <p:ext uri="{BB962C8B-B14F-4D97-AF65-F5344CB8AC3E}">
        <p14:creationId xmlns:p14="http://schemas.microsoft.com/office/powerpoint/2010/main" val="2082785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57B53B-2759-C04A-8D6C-E945B2CE7AD3}" type="slidenum">
              <a:rPr lang="en-US" smtClean="0"/>
              <a:t>31</a:t>
            </a:fld>
            <a:endParaRPr lang="en-US"/>
          </a:p>
        </p:txBody>
      </p:sp>
    </p:spTree>
    <p:extLst>
      <p:ext uri="{BB962C8B-B14F-4D97-AF65-F5344CB8AC3E}">
        <p14:creationId xmlns:p14="http://schemas.microsoft.com/office/powerpoint/2010/main" val="3206557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𝛃𝛃</a:t>
            </a:r>
          </a:p>
        </p:txBody>
      </p:sp>
      <p:sp>
        <p:nvSpPr>
          <p:cNvPr id="4" name="Slide Number Placeholder 3"/>
          <p:cNvSpPr>
            <a:spLocks noGrp="1"/>
          </p:cNvSpPr>
          <p:nvPr>
            <p:ph type="sldNum" sz="quarter" idx="5"/>
          </p:nvPr>
        </p:nvSpPr>
        <p:spPr/>
        <p:txBody>
          <a:bodyPr/>
          <a:lstStyle/>
          <a:p>
            <a:fld id="{2B95F8E5-0742-0D45-9A9D-C3A55613EFCC}" type="slidenum">
              <a:rPr lang="en-GB" smtClean="0"/>
              <a:t>36</a:t>
            </a:fld>
            <a:endParaRPr lang="en-GB"/>
          </a:p>
        </p:txBody>
      </p:sp>
    </p:spTree>
    <p:extLst>
      <p:ext uri="{BB962C8B-B14F-4D97-AF65-F5344CB8AC3E}">
        <p14:creationId xmlns:p14="http://schemas.microsoft.com/office/powerpoint/2010/main" val="1245736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95F8E5-0742-0D45-9A9D-C3A55613EFCC}" type="slidenum">
              <a:rPr lang="en-GB" smtClean="0"/>
              <a:t>42</a:t>
            </a:fld>
            <a:endParaRPr lang="en-GB"/>
          </a:p>
        </p:txBody>
      </p:sp>
    </p:spTree>
    <p:extLst>
      <p:ext uri="{BB962C8B-B14F-4D97-AF65-F5344CB8AC3E}">
        <p14:creationId xmlns:p14="http://schemas.microsoft.com/office/powerpoint/2010/main" val="364731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5526A-0D3F-1840-9659-6908F9AA1E6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265D9D5-2A06-8743-A015-787007C38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25D18FC-BFE1-8C40-AAD1-C6BF2A6AB2DF}"/>
              </a:ext>
            </a:extLst>
          </p:cNvPr>
          <p:cNvSpPr>
            <a:spLocks noGrp="1"/>
          </p:cNvSpPr>
          <p:nvPr>
            <p:ph type="dt" sz="half" idx="10"/>
          </p:nvPr>
        </p:nvSpPr>
        <p:spPr/>
        <p:txBody>
          <a:bodyPr/>
          <a:lstStyle/>
          <a:p>
            <a:fld id="{EC61AE2D-C229-A74E-ABCA-F0862C74AF2A}" type="datetimeFigureOut">
              <a:rPr lang="en-US" smtClean="0"/>
              <a:t>3/27/24</a:t>
            </a:fld>
            <a:endParaRPr lang="en-US"/>
          </a:p>
        </p:txBody>
      </p:sp>
      <p:sp>
        <p:nvSpPr>
          <p:cNvPr id="5" name="Footer Placeholder 4">
            <a:extLst>
              <a:ext uri="{FF2B5EF4-FFF2-40B4-BE49-F238E27FC236}">
                <a16:creationId xmlns:a16="http://schemas.microsoft.com/office/drawing/2014/main" id="{36952F87-97D0-094B-A3A8-DC67AB2D3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04E5F-2A40-1340-99E5-A1B444034AAD}"/>
              </a:ext>
            </a:extLst>
          </p:cNvPr>
          <p:cNvSpPr>
            <a:spLocks noGrp="1"/>
          </p:cNvSpPr>
          <p:nvPr>
            <p:ph type="sldNum" sz="quarter" idx="12"/>
          </p:nvPr>
        </p:nvSpPr>
        <p:spPr/>
        <p:txBody>
          <a:bodyPr/>
          <a:lstStyle/>
          <a:p>
            <a:fld id="{36C6172F-41F5-2948-9B94-84779790755F}" type="slidenum">
              <a:rPr lang="en-US" smtClean="0"/>
              <a:t>‹#›</a:t>
            </a:fld>
            <a:endParaRPr lang="en-US"/>
          </a:p>
        </p:txBody>
      </p:sp>
    </p:spTree>
    <p:extLst>
      <p:ext uri="{BB962C8B-B14F-4D97-AF65-F5344CB8AC3E}">
        <p14:creationId xmlns:p14="http://schemas.microsoft.com/office/powerpoint/2010/main" val="732062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10F0-344F-734C-981E-9810417F7AC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60D12D-607A-0349-914A-AB49B2F9F71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D9A1B1-C4D8-2B48-A0F7-EFC7D0BAB20A}"/>
              </a:ext>
            </a:extLst>
          </p:cNvPr>
          <p:cNvSpPr>
            <a:spLocks noGrp="1"/>
          </p:cNvSpPr>
          <p:nvPr>
            <p:ph type="dt" sz="half" idx="10"/>
          </p:nvPr>
        </p:nvSpPr>
        <p:spPr/>
        <p:txBody>
          <a:bodyPr/>
          <a:lstStyle/>
          <a:p>
            <a:fld id="{EC61AE2D-C229-A74E-ABCA-F0862C74AF2A}" type="datetimeFigureOut">
              <a:rPr lang="en-US" smtClean="0"/>
              <a:t>3/27/24</a:t>
            </a:fld>
            <a:endParaRPr lang="en-US"/>
          </a:p>
        </p:txBody>
      </p:sp>
      <p:sp>
        <p:nvSpPr>
          <p:cNvPr id="5" name="Footer Placeholder 4">
            <a:extLst>
              <a:ext uri="{FF2B5EF4-FFF2-40B4-BE49-F238E27FC236}">
                <a16:creationId xmlns:a16="http://schemas.microsoft.com/office/drawing/2014/main" id="{9CA25D0F-89EC-9046-9E20-AC143817B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DC75C-EF55-DC44-84C7-DC2E55654C99}"/>
              </a:ext>
            </a:extLst>
          </p:cNvPr>
          <p:cNvSpPr>
            <a:spLocks noGrp="1"/>
          </p:cNvSpPr>
          <p:nvPr>
            <p:ph type="sldNum" sz="quarter" idx="12"/>
          </p:nvPr>
        </p:nvSpPr>
        <p:spPr/>
        <p:txBody>
          <a:bodyPr/>
          <a:lstStyle/>
          <a:p>
            <a:fld id="{36C6172F-41F5-2948-9B94-84779790755F}" type="slidenum">
              <a:rPr lang="en-US" smtClean="0"/>
              <a:t>‹#›</a:t>
            </a:fld>
            <a:endParaRPr lang="en-US"/>
          </a:p>
        </p:txBody>
      </p:sp>
    </p:spTree>
    <p:extLst>
      <p:ext uri="{BB962C8B-B14F-4D97-AF65-F5344CB8AC3E}">
        <p14:creationId xmlns:p14="http://schemas.microsoft.com/office/powerpoint/2010/main" val="301191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6DE4A0-E225-D840-A65B-466181C9015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0441A95-0199-BB48-98CA-9D15CB6FBB2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B617FCB-5E36-E149-8488-9A41C32C5929}"/>
              </a:ext>
            </a:extLst>
          </p:cNvPr>
          <p:cNvSpPr>
            <a:spLocks noGrp="1"/>
          </p:cNvSpPr>
          <p:nvPr>
            <p:ph type="dt" sz="half" idx="10"/>
          </p:nvPr>
        </p:nvSpPr>
        <p:spPr/>
        <p:txBody>
          <a:bodyPr/>
          <a:lstStyle/>
          <a:p>
            <a:fld id="{EC61AE2D-C229-A74E-ABCA-F0862C74AF2A}" type="datetimeFigureOut">
              <a:rPr lang="en-US" smtClean="0"/>
              <a:t>3/27/24</a:t>
            </a:fld>
            <a:endParaRPr lang="en-US"/>
          </a:p>
        </p:txBody>
      </p:sp>
      <p:sp>
        <p:nvSpPr>
          <p:cNvPr id="5" name="Footer Placeholder 4">
            <a:extLst>
              <a:ext uri="{FF2B5EF4-FFF2-40B4-BE49-F238E27FC236}">
                <a16:creationId xmlns:a16="http://schemas.microsoft.com/office/drawing/2014/main" id="{8FCADA30-DC26-0A4A-A71F-847780D01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B59344-1539-3A4A-B3FB-3CE66C048EA0}"/>
              </a:ext>
            </a:extLst>
          </p:cNvPr>
          <p:cNvSpPr>
            <a:spLocks noGrp="1"/>
          </p:cNvSpPr>
          <p:nvPr>
            <p:ph type="sldNum" sz="quarter" idx="12"/>
          </p:nvPr>
        </p:nvSpPr>
        <p:spPr/>
        <p:txBody>
          <a:bodyPr/>
          <a:lstStyle/>
          <a:p>
            <a:fld id="{36C6172F-41F5-2948-9B94-84779790755F}" type="slidenum">
              <a:rPr lang="en-US" smtClean="0"/>
              <a:t>‹#›</a:t>
            </a:fld>
            <a:endParaRPr lang="en-US"/>
          </a:p>
        </p:txBody>
      </p:sp>
    </p:spTree>
    <p:extLst>
      <p:ext uri="{BB962C8B-B14F-4D97-AF65-F5344CB8AC3E}">
        <p14:creationId xmlns:p14="http://schemas.microsoft.com/office/powerpoint/2010/main" val="2310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1EE68-B543-7D48-9E8E-565CD5E93FA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6B96131-346B-B349-B745-56C8C0F2D7D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CD9458-7701-F540-9D6A-BFF97E936E4B}"/>
              </a:ext>
            </a:extLst>
          </p:cNvPr>
          <p:cNvSpPr>
            <a:spLocks noGrp="1"/>
          </p:cNvSpPr>
          <p:nvPr>
            <p:ph type="dt" sz="half" idx="10"/>
          </p:nvPr>
        </p:nvSpPr>
        <p:spPr/>
        <p:txBody>
          <a:bodyPr/>
          <a:lstStyle/>
          <a:p>
            <a:fld id="{EC61AE2D-C229-A74E-ABCA-F0862C74AF2A}" type="datetimeFigureOut">
              <a:rPr lang="en-US" smtClean="0"/>
              <a:t>3/27/24</a:t>
            </a:fld>
            <a:endParaRPr lang="en-US"/>
          </a:p>
        </p:txBody>
      </p:sp>
      <p:sp>
        <p:nvSpPr>
          <p:cNvPr id="5" name="Footer Placeholder 4">
            <a:extLst>
              <a:ext uri="{FF2B5EF4-FFF2-40B4-BE49-F238E27FC236}">
                <a16:creationId xmlns:a16="http://schemas.microsoft.com/office/drawing/2014/main" id="{CC7B72D5-3F55-084C-BCF5-E5883BDBC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40C9E-1833-1F41-9F25-44E0259DC333}"/>
              </a:ext>
            </a:extLst>
          </p:cNvPr>
          <p:cNvSpPr>
            <a:spLocks noGrp="1"/>
          </p:cNvSpPr>
          <p:nvPr>
            <p:ph type="sldNum" sz="quarter" idx="12"/>
          </p:nvPr>
        </p:nvSpPr>
        <p:spPr/>
        <p:txBody>
          <a:bodyPr/>
          <a:lstStyle/>
          <a:p>
            <a:fld id="{36C6172F-41F5-2948-9B94-84779790755F}" type="slidenum">
              <a:rPr lang="en-US" smtClean="0"/>
              <a:t>‹#›</a:t>
            </a:fld>
            <a:endParaRPr lang="en-US"/>
          </a:p>
        </p:txBody>
      </p:sp>
    </p:spTree>
    <p:extLst>
      <p:ext uri="{BB962C8B-B14F-4D97-AF65-F5344CB8AC3E}">
        <p14:creationId xmlns:p14="http://schemas.microsoft.com/office/powerpoint/2010/main" val="4171926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588EE-1805-5448-8054-91A247ADDD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7A4DCFA-3DF5-2846-9D86-0C9BCC32B7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11852A2-C8A6-F94B-8681-3C91EE2CDEED}"/>
              </a:ext>
            </a:extLst>
          </p:cNvPr>
          <p:cNvSpPr>
            <a:spLocks noGrp="1"/>
          </p:cNvSpPr>
          <p:nvPr>
            <p:ph type="dt" sz="half" idx="10"/>
          </p:nvPr>
        </p:nvSpPr>
        <p:spPr/>
        <p:txBody>
          <a:bodyPr/>
          <a:lstStyle/>
          <a:p>
            <a:fld id="{EC61AE2D-C229-A74E-ABCA-F0862C74AF2A}" type="datetimeFigureOut">
              <a:rPr lang="en-US" smtClean="0"/>
              <a:t>3/27/24</a:t>
            </a:fld>
            <a:endParaRPr lang="en-US"/>
          </a:p>
        </p:txBody>
      </p:sp>
      <p:sp>
        <p:nvSpPr>
          <p:cNvPr id="5" name="Footer Placeholder 4">
            <a:extLst>
              <a:ext uri="{FF2B5EF4-FFF2-40B4-BE49-F238E27FC236}">
                <a16:creationId xmlns:a16="http://schemas.microsoft.com/office/drawing/2014/main" id="{BC467592-B8C7-8F4E-8ACD-00620FB979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D4668-6D0E-AB41-9DFE-AD4E0E5DDC80}"/>
              </a:ext>
            </a:extLst>
          </p:cNvPr>
          <p:cNvSpPr>
            <a:spLocks noGrp="1"/>
          </p:cNvSpPr>
          <p:nvPr>
            <p:ph type="sldNum" sz="quarter" idx="12"/>
          </p:nvPr>
        </p:nvSpPr>
        <p:spPr/>
        <p:txBody>
          <a:bodyPr/>
          <a:lstStyle/>
          <a:p>
            <a:fld id="{36C6172F-41F5-2948-9B94-84779790755F}" type="slidenum">
              <a:rPr lang="en-US" smtClean="0"/>
              <a:t>‹#›</a:t>
            </a:fld>
            <a:endParaRPr lang="en-US"/>
          </a:p>
        </p:txBody>
      </p:sp>
    </p:spTree>
    <p:extLst>
      <p:ext uri="{BB962C8B-B14F-4D97-AF65-F5344CB8AC3E}">
        <p14:creationId xmlns:p14="http://schemas.microsoft.com/office/powerpoint/2010/main" val="3296211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B2EB-7385-6E47-82F8-FE1AAD71D57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F473DBC-65C8-CB46-AE30-7500EDD73D2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8142052-8EEE-B34F-BC52-69726565245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FE7679A-8FFF-444E-8996-3F4F68311033}"/>
              </a:ext>
            </a:extLst>
          </p:cNvPr>
          <p:cNvSpPr>
            <a:spLocks noGrp="1"/>
          </p:cNvSpPr>
          <p:nvPr>
            <p:ph type="dt" sz="half" idx="10"/>
          </p:nvPr>
        </p:nvSpPr>
        <p:spPr/>
        <p:txBody>
          <a:bodyPr/>
          <a:lstStyle/>
          <a:p>
            <a:fld id="{EC61AE2D-C229-A74E-ABCA-F0862C74AF2A}" type="datetimeFigureOut">
              <a:rPr lang="en-US" smtClean="0"/>
              <a:t>3/27/24</a:t>
            </a:fld>
            <a:endParaRPr lang="en-US"/>
          </a:p>
        </p:txBody>
      </p:sp>
      <p:sp>
        <p:nvSpPr>
          <p:cNvPr id="6" name="Footer Placeholder 5">
            <a:extLst>
              <a:ext uri="{FF2B5EF4-FFF2-40B4-BE49-F238E27FC236}">
                <a16:creationId xmlns:a16="http://schemas.microsoft.com/office/drawing/2014/main" id="{5E4A1A1F-293D-934F-9459-FD61255D0D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5CEC05-4E31-E548-BA88-43F0E67542DB}"/>
              </a:ext>
            </a:extLst>
          </p:cNvPr>
          <p:cNvSpPr>
            <a:spLocks noGrp="1"/>
          </p:cNvSpPr>
          <p:nvPr>
            <p:ph type="sldNum" sz="quarter" idx="12"/>
          </p:nvPr>
        </p:nvSpPr>
        <p:spPr/>
        <p:txBody>
          <a:bodyPr/>
          <a:lstStyle/>
          <a:p>
            <a:fld id="{36C6172F-41F5-2948-9B94-84779790755F}" type="slidenum">
              <a:rPr lang="en-US" smtClean="0"/>
              <a:t>‹#›</a:t>
            </a:fld>
            <a:endParaRPr lang="en-US"/>
          </a:p>
        </p:txBody>
      </p:sp>
    </p:spTree>
    <p:extLst>
      <p:ext uri="{BB962C8B-B14F-4D97-AF65-F5344CB8AC3E}">
        <p14:creationId xmlns:p14="http://schemas.microsoft.com/office/powerpoint/2010/main" val="271343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9019-9258-6C45-A9AE-520DF9A6385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D7F232-4909-EF4E-9E1A-98F5CCAEEE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7C764A7-266B-D44A-8875-6FD904A8869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5F8CFA9-1745-604E-A2C0-7F5780B6C5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ACA754-99F3-DD44-AE70-B8A4D915FD8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9753A0B-999B-7B44-8F92-60D63B06DDC4}"/>
              </a:ext>
            </a:extLst>
          </p:cNvPr>
          <p:cNvSpPr>
            <a:spLocks noGrp="1"/>
          </p:cNvSpPr>
          <p:nvPr>
            <p:ph type="dt" sz="half" idx="10"/>
          </p:nvPr>
        </p:nvSpPr>
        <p:spPr/>
        <p:txBody>
          <a:bodyPr/>
          <a:lstStyle/>
          <a:p>
            <a:fld id="{EC61AE2D-C229-A74E-ABCA-F0862C74AF2A}" type="datetimeFigureOut">
              <a:rPr lang="en-US" smtClean="0"/>
              <a:t>3/27/24</a:t>
            </a:fld>
            <a:endParaRPr lang="en-US"/>
          </a:p>
        </p:txBody>
      </p:sp>
      <p:sp>
        <p:nvSpPr>
          <p:cNvPr id="8" name="Footer Placeholder 7">
            <a:extLst>
              <a:ext uri="{FF2B5EF4-FFF2-40B4-BE49-F238E27FC236}">
                <a16:creationId xmlns:a16="http://schemas.microsoft.com/office/drawing/2014/main" id="{84ACEF18-45AB-1448-8AB7-14A7E206BF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6F15F8-A472-6543-8EFF-71E760B2D950}"/>
              </a:ext>
            </a:extLst>
          </p:cNvPr>
          <p:cNvSpPr>
            <a:spLocks noGrp="1"/>
          </p:cNvSpPr>
          <p:nvPr>
            <p:ph type="sldNum" sz="quarter" idx="12"/>
          </p:nvPr>
        </p:nvSpPr>
        <p:spPr/>
        <p:txBody>
          <a:bodyPr/>
          <a:lstStyle/>
          <a:p>
            <a:fld id="{36C6172F-41F5-2948-9B94-84779790755F}" type="slidenum">
              <a:rPr lang="en-US" smtClean="0"/>
              <a:t>‹#›</a:t>
            </a:fld>
            <a:endParaRPr lang="en-US"/>
          </a:p>
        </p:txBody>
      </p:sp>
    </p:spTree>
    <p:extLst>
      <p:ext uri="{BB962C8B-B14F-4D97-AF65-F5344CB8AC3E}">
        <p14:creationId xmlns:p14="http://schemas.microsoft.com/office/powerpoint/2010/main" val="2081907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3CC2-3F84-8A48-B648-CD5039516BA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995CCC9-FD90-284A-BBAA-589B87E465A1}"/>
              </a:ext>
            </a:extLst>
          </p:cNvPr>
          <p:cNvSpPr>
            <a:spLocks noGrp="1"/>
          </p:cNvSpPr>
          <p:nvPr>
            <p:ph type="dt" sz="half" idx="10"/>
          </p:nvPr>
        </p:nvSpPr>
        <p:spPr/>
        <p:txBody>
          <a:bodyPr/>
          <a:lstStyle/>
          <a:p>
            <a:fld id="{EC61AE2D-C229-A74E-ABCA-F0862C74AF2A}" type="datetimeFigureOut">
              <a:rPr lang="en-US" smtClean="0"/>
              <a:t>3/27/24</a:t>
            </a:fld>
            <a:endParaRPr lang="en-US"/>
          </a:p>
        </p:txBody>
      </p:sp>
      <p:sp>
        <p:nvSpPr>
          <p:cNvPr id="4" name="Footer Placeholder 3">
            <a:extLst>
              <a:ext uri="{FF2B5EF4-FFF2-40B4-BE49-F238E27FC236}">
                <a16:creationId xmlns:a16="http://schemas.microsoft.com/office/drawing/2014/main" id="{5530C642-EBE7-DA4A-8AC4-B1EFD29D05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158D03-FDB4-3D4F-A3AA-1A6940FCC7C6}"/>
              </a:ext>
            </a:extLst>
          </p:cNvPr>
          <p:cNvSpPr>
            <a:spLocks noGrp="1"/>
          </p:cNvSpPr>
          <p:nvPr>
            <p:ph type="sldNum" sz="quarter" idx="12"/>
          </p:nvPr>
        </p:nvSpPr>
        <p:spPr/>
        <p:txBody>
          <a:bodyPr/>
          <a:lstStyle/>
          <a:p>
            <a:fld id="{36C6172F-41F5-2948-9B94-84779790755F}" type="slidenum">
              <a:rPr lang="en-US" smtClean="0"/>
              <a:t>‹#›</a:t>
            </a:fld>
            <a:endParaRPr lang="en-US"/>
          </a:p>
        </p:txBody>
      </p:sp>
    </p:spTree>
    <p:extLst>
      <p:ext uri="{BB962C8B-B14F-4D97-AF65-F5344CB8AC3E}">
        <p14:creationId xmlns:p14="http://schemas.microsoft.com/office/powerpoint/2010/main" val="3584438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67E1E1-6ED5-764B-B9F8-FA35F9BC78F0}"/>
              </a:ext>
            </a:extLst>
          </p:cNvPr>
          <p:cNvSpPr>
            <a:spLocks noGrp="1"/>
          </p:cNvSpPr>
          <p:nvPr>
            <p:ph type="dt" sz="half" idx="10"/>
          </p:nvPr>
        </p:nvSpPr>
        <p:spPr/>
        <p:txBody>
          <a:bodyPr/>
          <a:lstStyle/>
          <a:p>
            <a:fld id="{EC61AE2D-C229-A74E-ABCA-F0862C74AF2A}" type="datetimeFigureOut">
              <a:rPr lang="en-US" smtClean="0"/>
              <a:t>3/27/24</a:t>
            </a:fld>
            <a:endParaRPr lang="en-US"/>
          </a:p>
        </p:txBody>
      </p:sp>
      <p:sp>
        <p:nvSpPr>
          <p:cNvPr id="3" name="Footer Placeholder 2">
            <a:extLst>
              <a:ext uri="{FF2B5EF4-FFF2-40B4-BE49-F238E27FC236}">
                <a16:creationId xmlns:a16="http://schemas.microsoft.com/office/drawing/2014/main" id="{3803C272-0CF9-C542-B600-EFE744E8C3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464727-A973-5E4C-B53E-3B0CB3230D34}"/>
              </a:ext>
            </a:extLst>
          </p:cNvPr>
          <p:cNvSpPr>
            <a:spLocks noGrp="1"/>
          </p:cNvSpPr>
          <p:nvPr>
            <p:ph type="sldNum" sz="quarter" idx="12"/>
          </p:nvPr>
        </p:nvSpPr>
        <p:spPr/>
        <p:txBody>
          <a:bodyPr/>
          <a:lstStyle/>
          <a:p>
            <a:fld id="{36C6172F-41F5-2948-9B94-84779790755F}" type="slidenum">
              <a:rPr lang="en-US" smtClean="0"/>
              <a:t>‹#›</a:t>
            </a:fld>
            <a:endParaRPr lang="en-US"/>
          </a:p>
        </p:txBody>
      </p:sp>
    </p:spTree>
    <p:extLst>
      <p:ext uri="{BB962C8B-B14F-4D97-AF65-F5344CB8AC3E}">
        <p14:creationId xmlns:p14="http://schemas.microsoft.com/office/powerpoint/2010/main" val="16274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0206-5B6D-C14E-9182-6555F55542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5523B8C-3623-CC45-8B90-4A8F28FC33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2F46DF8-FE1A-7648-8225-46E572115B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239187-2D97-9548-A282-6A42754DF101}"/>
              </a:ext>
            </a:extLst>
          </p:cNvPr>
          <p:cNvSpPr>
            <a:spLocks noGrp="1"/>
          </p:cNvSpPr>
          <p:nvPr>
            <p:ph type="dt" sz="half" idx="10"/>
          </p:nvPr>
        </p:nvSpPr>
        <p:spPr/>
        <p:txBody>
          <a:bodyPr/>
          <a:lstStyle/>
          <a:p>
            <a:fld id="{EC61AE2D-C229-A74E-ABCA-F0862C74AF2A}" type="datetimeFigureOut">
              <a:rPr lang="en-US" smtClean="0"/>
              <a:t>3/27/24</a:t>
            </a:fld>
            <a:endParaRPr lang="en-US"/>
          </a:p>
        </p:txBody>
      </p:sp>
      <p:sp>
        <p:nvSpPr>
          <p:cNvPr id="6" name="Footer Placeholder 5">
            <a:extLst>
              <a:ext uri="{FF2B5EF4-FFF2-40B4-BE49-F238E27FC236}">
                <a16:creationId xmlns:a16="http://schemas.microsoft.com/office/drawing/2014/main" id="{CAA358E0-18A4-2045-9F58-1EB06B2967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0153E-3CA2-FB43-8404-63243FAF47B3}"/>
              </a:ext>
            </a:extLst>
          </p:cNvPr>
          <p:cNvSpPr>
            <a:spLocks noGrp="1"/>
          </p:cNvSpPr>
          <p:nvPr>
            <p:ph type="sldNum" sz="quarter" idx="12"/>
          </p:nvPr>
        </p:nvSpPr>
        <p:spPr/>
        <p:txBody>
          <a:bodyPr/>
          <a:lstStyle/>
          <a:p>
            <a:fld id="{36C6172F-41F5-2948-9B94-84779790755F}" type="slidenum">
              <a:rPr lang="en-US" smtClean="0"/>
              <a:t>‹#›</a:t>
            </a:fld>
            <a:endParaRPr lang="en-US"/>
          </a:p>
        </p:txBody>
      </p:sp>
    </p:spTree>
    <p:extLst>
      <p:ext uri="{BB962C8B-B14F-4D97-AF65-F5344CB8AC3E}">
        <p14:creationId xmlns:p14="http://schemas.microsoft.com/office/powerpoint/2010/main" val="343833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6C71-04B0-A646-9BB6-101D204C39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D37ACAE-6E2E-8448-861D-73CF9D18B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323825-CA53-CC4C-BCFE-DD0AE340E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3E675C-D008-2F46-93A0-6A58ECF9430B}"/>
              </a:ext>
            </a:extLst>
          </p:cNvPr>
          <p:cNvSpPr>
            <a:spLocks noGrp="1"/>
          </p:cNvSpPr>
          <p:nvPr>
            <p:ph type="dt" sz="half" idx="10"/>
          </p:nvPr>
        </p:nvSpPr>
        <p:spPr/>
        <p:txBody>
          <a:bodyPr/>
          <a:lstStyle/>
          <a:p>
            <a:fld id="{EC61AE2D-C229-A74E-ABCA-F0862C74AF2A}" type="datetimeFigureOut">
              <a:rPr lang="en-US" smtClean="0"/>
              <a:t>3/27/24</a:t>
            </a:fld>
            <a:endParaRPr lang="en-US"/>
          </a:p>
        </p:txBody>
      </p:sp>
      <p:sp>
        <p:nvSpPr>
          <p:cNvPr id="6" name="Footer Placeholder 5">
            <a:extLst>
              <a:ext uri="{FF2B5EF4-FFF2-40B4-BE49-F238E27FC236}">
                <a16:creationId xmlns:a16="http://schemas.microsoft.com/office/drawing/2014/main" id="{069E1AC3-F41D-A64D-8A36-9E6030A2DE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8F27E5-7448-2646-B392-FA3A0BC1E6CC}"/>
              </a:ext>
            </a:extLst>
          </p:cNvPr>
          <p:cNvSpPr>
            <a:spLocks noGrp="1"/>
          </p:cNvSpPr>
          <p:nvPr>
            <p:ph type="sldNum" sz="quarter" idx="12"/>
          </p:nvPr>
        </p:nvSpPr>
        <p:spPr/>
        <p:txBody>
          <a:bodyPr/>
          <a:lstStyle/>
          <a:p>
            <a:fld id="{36C6172F-41F5-2948-9B94-84779790755F}" type="slidenum">
              <a:rPr lang="en-US" smtClean="0"/>
              <a:t>‹#›</a:t>
            </a:fld>
            <a:endParaRPr lang="en-US"/>
          </a:p>
        </p:txBody>
      </p:sp>
    </p:spTree>
    <p:extLst>
      <p:ext uri="{BB962C8B-B14F-4D97-AF65-F5344CB8AC3E}">
        <p14:creationId xmlns:p14="http://schemas.microsoft.com/office/powerpoint/2010/main" val="578603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995D89-EC27-E248-BD80-574A8FF36E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365863D-D375-E449-8F5E-6BC6EF14E4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6B3E942-490E-E74F-A3EE-F349FC8EAC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1AE2D-C229-A74E-ABCA-F0862C74AF2A}" type="datetimeFigureOut">
              <a:rPr lang="en-US" smtClean="0"/>
              <a:t>3/27/24</a:t>
            </a:fld>
            <a:endParaRPr lang="en-US"/>
          </a:p>
        </p:txBody>
      </p:sp>
      <p:sp>
        <p:nvSpPr>
          <p:cNvPr id="5" name="Footer Placeholder 4">
            <a:extLst>
              <a:ext uri="{FF2B5EF4-FFF2-40B4-BE49-F238E27FC236}">
                <a16:creationId xmlns:a16="http://schemas.microsoft.com/office/drawing/2014/main" id="{615062FD-F77F-9C4C-9ED5-3BEDF5F747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7B463B-FCC8-5949-B4AE-E11D87ACA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6172F-41F5-2948-9B94-84779790755F}" type="slidenum">
              <a:rPr lang="en-US" smtClean="0"/>
              <a:t>‹#›</a:t>
            </a:fld>
            <a:endParaRPr lang="en-US"/>
          </a:p>
        </p:txBody>
      </p:sp>
    </p:spTree>
    <p:extLst>
      <p:ext uri="{BB962C8B-B14F-4D97-AF65-F5344CB8AC3E}">
        <p14:creationId xmlns:p14="http://schemas.microsoft.com/office/powerpoint/2010/main" val="4150075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getian107/PRScs" TargetMode="External"/><Relationship Id="rId2" Type="http://schemas.openxmlformats.org/officeDocument/2006/relationships/hyperlink" Target="https://choishingwan.github.io/PRSice/" TargetMode="External"/><Relationship Id="rId1" Type="http://schemas.openxmlformats.org/officeDocument/2006/relationships/slideLayout" Target="../slideLayouts/slideLayout2.xml"/><Relationship Id="rId5" Type="http://schemas.openxmlformats.org/officeDocument/2006/relationships/hyperlink" Target="https://choishingwan.github.io/PRS-Tutorial/ldpred/" TargetMode="External"/><Relationship Id="rId4" Type="http://schemas.openxmlformats.org/officeDocument/2006/relationships/hyperlink" Target="https://dougspeed.com/quick-p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niagads.org/genomics/app/record/dataset/accessions" TargetMode="External"/><Relationship Id="rId7" Type="http://schemas.openxmlformats.org/officeDocument/2006/relationships/image" Target="../media/image32.png"/><Relationship Id="rId2" Type="http://schemas.openxmlformats.org/officeDocument/2006/relationships/hyperlink" Target="http://www.ebi.ac.uk/gwas/downloads/summary-statistics"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pgc.unc.edu/for-researchers/download-result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066E26F-619A-E441-AC95-8F769B23F8AD}"/>
              </a:ext>
            </a:extLst>
          </p:cNvPr>
          <p:cNvSpPr>
            <a:spLocks noGrp="1"/>
          </p:cNvSpPr>
          <p:nvPr>
            <p:ph type="ctrTitle"/>
          </p:nvPr>
        </p:nvSpPr>
        <p:spPr>
          <a:xfrm>
            <a:off x="1870997" y="1607809"/>
            <a:ext cx="9236026" cy="2876680"/>
          </a:xfrm>
        </p:spPr>
        <p:txBody>
          <a:bodyPr anchor="b">
            <a:normAutofit fontScale="90000"/>
          </a:bodyPr>
          <a:lstStyle/>
          <a:p>
            <a:pPr algn="l"/>
            <a:r>
              <a:rPr lang="en-GB" sz="6600" dirty="0">
                <a:solidFill>
                  <a:srgbClr val="FFFFFF"/>
                </a:solidFill>
              </a:rPr>
              <a:t>Risk prediction modelling of</a:t>
            </a:r>
            <a:br>
              <a:rPr lang="en-GB" sz="6600" dirty="0">
                <a:solidFill>
                  <a:srgbClr val="FFFFFF"/>
                </a:solidFill>
              </a:rPr>
            </a:br>
            <a:r>
              <a:rPr lang="en-GB" sz="6600" dirty="0">
                <a:solidFill>
                  <a:srgbClr val="FFFFFF"/>
                </a:solidFill>
              </a:rPr>
              <a:t>Alzheimer’s Disease: biomarkers and PRS</a:t>
            </a:r>
            <a:endParaRPr lang="en-US" sz="6600" dirty="0">
              <a:solidFill>
                <a:srgbClr val="FFFFFF"/>
              </a:solidFill>
            </a:endParaRPr>
          </a:p>
        </p:txBody>
      </p:sp>
      <p:sp>
        <p:nvSpPr>
          <p:cNvPr id="3" name="Subtitle 2">
            <a:extLst>
              <a:ext uri="{FF2B5EF4-FFF2-40B4-BE49-F238E27FC236}">
                <a16:creationId xmlns:a16="http://schemas.microsoft.com/office/drawing/2014/main" id="{CB7678D1-A5D2-5048-9E51-F2BD7C84ADFD}"/>
              </a:ext>
            </a:extLst>
          </p:cNvPr>
          <p:cNvSpPr>
            <a:spLocks noGrp="1"/>
          </p:cNvSpPr>
          <p:nvPr>
            <p:ph type="subTitle" idx="1"/>
          </p:nvPr>
        </p:nvSpPr>
        <p:spPr>
          <a:xfrm>
            <a:off x="1987499" y="4810308"/>
            <a:ext cx="9003022" cy="1076551"/>
          </a:xfrm>
        </p:spPr>
        <p:txBody>
          <a:bodyPr>
            <a:normAutofit/>
          </a:bodyPr>
          <a:lstStyle/>
          <a:p>
            <a:pPr algn="l"/>
            <a:r>
              <a:rPr lang="en-US" sz="1700" dirty="0"/>
              <a:t>Valentina Escott-Price, Emily Simmonds</a:t>
            </a:r>
          </a:p>
          <a:p>
            <a:pPr algn="l"/>
            <a:r>
              <a:rPr lang="en-US" sz="1700" dirty="0"/>
              <a:t>Cardiff University, UK</a:t>
            </a:r>
          </a:p>
          <a:p>
            <a:pPr algn="l"/>
            <a:r>
              <a:rPr lang="en-US" sz="1700" dirty="0"/>
              <a:t>EMBL-EBI Cambridge, 10 April 2024</a:t>
            </a:r>
          </a:p>
        </p:txBody>
      </p:sp>
    </p:spTree>
    <p:extLst>
      <p:ext uri="{BB962C8B-B14F-4D97-AF65-F5344CB8AC3E}">
        <p14:creationId xmlns:p14="http://schemas.microsoft.com/office/powerpoint/2010/main" val="3413898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AD30-6F54-6BCD-CFCA-0D6F6F96F28A}"/>
              </a:ext>
            </a:extLst>
          </p:cNvPr>
          <p:cNvSpPr>
            <a:spLocks noGrp="1"/>
          </p:cNvSpPr>
          <p:nvPr>
            <p:ph type="title"/>
          </p:nvPr>
        </p:nvSpPr>
        <p:spPr>
          <a:xfrm>
            <a:off x="364276" y="197875"/>
            <a:ext cx="5257800" cy="1325563"/>
          </a:xfrm>
        </p:spPr>
        <p:txBody>
          <a:bodyPr/>
          <a:lstStyle/>
          <a:p>
            <a:r>
              <a:rPr lang="en-US" dirty="0"/>
              <a:t>Heritability with GCTA</a:t>
            </a:r>
          </a:p>
        </p:txBody>
      </p:sp>
      <p:pic>
        <p:nvPicPr>
          <p:cNvPr id="6" name="Picture 5">
            <a:extLst>
              <a:ext uri="{FF2B5EF4-FFF2-40B4-BE49-F238E27FC236}">
                <a16:creationId xmlns:a16="http://schemas.microsoft.com/office/drawing/2014/main" id="{954D05ED-116E-0CF4-BEE9-20F053987229}"/>
              </a:ext>
            </a:extLst>
          </p:cNvPr>
          <p:cNvPicPr>
            <a:picLocks noChangeAspect="1"/>
          </p:cNvPicPr>
          <p:nvPr/>
        </p:nvPicPr>
        <p:blipFill>
          <a:blip r:embed="rId2"/>
          <a:stretch>
            <a:fillRect/>
          </a:stretch>
        </p:blipFill>
        <p:spPr>
          <a:xfrm>
            <a:off x="6759109" y="410798"/>
            <a:ext cx="5270500" cy="5812790"/>
          </a:xfrm>
          <a:prstGeom prst="rect">
            <a:avLst/>
          </a:prstGeom>
        </p:spPr>
      </p:pic>
      <p:sp>
        <p:nvSpPr>
          <p:cNvPr id="9" name="TextBox 8">
            <a:extLst>
              <a:ext uri="{FF2B5EF4-FFF2-40B4-BE49-F238E27FC236}">
                <a16:creationId xmlns:a16="http://schemas.microsoft.com/office/drawing/2014/main" id="{49EC10C2-D2C3-21C1-D109-B189B79D9C86}"/>
              </a:ext>
            </a:extLst>
          </p:cNvPr>
          <p:cNvSpPr txBox="1"/>
          <p:nvPr/>
        </p:nvSpPr>
        <p:spPr>
          <a:xfrm>
            <a:off x="6759109" y="6069283"/>
            <a:ext cx="5257801" cy="553998"/>
          </a:xfrm>
          <a:prstGeom prst="rect">
            <a:avLst/>
          </a:prstGeom>
          <a:noFill/>
        </p:spPr>
        <p:txBody>
          <a:bodyPr wrap="square">
            <a:spAutoFit/>
          </a:bodyPr>
          <a:lstStyle/>
          <a:p>
            <a:pPr lvl="0">
              <a:tabLst>
                <a:tab pos="457200" algn="l"/>
              </a:tabLst>
            </a:pPr>
            <a:r>
              <a:rPr lang="en-GB" sz="1000" dirty="0">
                <a:effectLst/>
                <a:latin typeface="Times New Roman" panose="02020603050405020304" pitchFamily="18" charset="0"/>
                <a:ea typeface="Times New Roman" panose="02020603050405020304" pitchFamily="18" charset="0"/>
              </a:rPr>
              <a:t>Baker E, </a:t>
            </a:r>
            <a:r>
              <a:rPr lang="en-GB" sz="1000" dirty="0" err="1">
                <a:effectLst/>
                <a:latin typeface="Times New Roman" panose="02020603050405020304" pitchFamily="18" charset="0"/>
                <a:ea typeface="Times New Roman" panose="02020603050405020304" pitchFamily="18" charset="0"/>
              </a:rPr>
              <a:t>Leonenko</a:t>
            </a:r>
            <a:r>
              <a:rPr lang="en-GB" sz="1000" dirty="0">
                <a:effectLst/>
                <a:latin typeface="Times New Roman" panose="02020603050405020304" pitchFamily="18" charset="0"/>
                <a:ea typeface="Times New Roman" panose="02020603050405020304" pitchFamily="18" charset="0"/>
              </a:rPr>
              <a:t>  G , Schmidt  KM, Hill M , Myers AJ, </a:t>
            </a:r>
            <a:r>
              <a:rPr lang="en-GB" sz="1000" dirty="0" err="1">
                <a:effectLst/>
                <a:latin typeface="Times New Roman" panose="02020603050405020304" pitchFamily="18" charset="0"/>
                <a:ea typeface="Times New Roman" panose="02020603050405020304" pitchFamily="18" charset="0"/>
              </a:rPr>
              <a:t>Shoai</a:t>
            </a:r>
            <a:r>
              <a:rPr lang="en-GB" sz="1000" dirty="0">
                <a:effectLst/>
                <a:latin typeface="Times New Roman" panose="02020603050405020304" pitchFamily="18" charset="0"/>
                <a:ea typeface="Times New Roman" panose="02020603050405020304" pitchFamily="18" charset="0"/>
              </a:rPr>
              <a:t> M, de Rojas I, </a:t>
            </a:r>
            <a:r>
              <a:rPr lang="en-GB" sz="1000" dirty="0" err="1">
                <a:effectLst/>
                <a:latin typeface="Times New Roman" panose="02020603050405020304" pitchFamily="18" charset="0"/>
                <a:ea typeface="Times New Roman" panose="02020603050405020304" pitchFamily="18" charset="0"/>
              </a:rPr>
              <a:t>Tesi</a:t>
            </a:r>
            <a:r>
              <a:rPr lang="en-GB" sz="1000" dirty="0">
                <a:effectLst/>
                <a:latin typeface="Times New Roman" panose="02020603050405020304" pitchFamily="18" charset="0"/>
                <a:ea typeface="Times New Roman" panose="02020603050405020304" pitchFamily="18" charset="0"/>
              </a:rPr>
              <a:t> N, </a:t>
            </a:r>
            <a:r>
              <a:rPr lang="en-GB" sz="1000" dirty="0" err="1">
                <a:effectLst/>
                <a:latin typeface="Times New Roman" panose="02020603050405020304" pitchFamily="18" charset="0"/>
                <a:ea typeface="Times New Roman" panose="02020603050405020304" pitchFamily="18" charset="0"/>
              </a:rPr>
              <a:t>Holstege</a:t>
            </a:r>
            <a:r>
              <a:rPr lang="en-GB" sz="1000" dirty="0">
                <a:effectLst/>
                <a:latin typeface="Times New Roman" panose="02020603050405020304" pitchFamily="18" charset="0"/>
                <a:ea typeface="Times New Roman" panose="02020603050405020304" pitchFamily="18" charset="0"/>
              </a:rPr>
              <a:t> H, van der Flier WM, </a:t>
            </a:r>
            <a:r>
              <a:rPr lang="en-GB" sz="1000" dirty="0" err="1">
                <a:effectLst/>
                <a:latin typeface="Times New Roman" panose="02020603050405020304" pitchFamily="18" charset="0"/>
                <a:ea typeface="Times New Roman" panose="02020603050405020304" pitchFamily="18" charset="0"/>
              </a:rPr>
              <a:t>Pijnenburg</a:t>
            </a:r>
            <a:r>
              <a:rPr lang="en-GB" sz="1000" dirty="0">
                <a:effectLst/>
                <a:latin typeface="Times New Roman" panose="02020603050405020304" pitchFamily="18" charset="0"/>
                <a:ea typeface="Times New Roman" panose="02020603050405020304" pitchFamily="18" charset="0"/>
              </a:rPr>
              <a:t> YAL, Ruiz A, Hardy J, van der Lee S, Escott-Price V (2023) What does heritability of Alzheimer's disease represent? </a:t>
            </a:r>
            <a:r>
              <a:rPr lang="en-GB" sz="1000" dirty="0" err="1">
                <a:effectLst/>
                <a:latin typeface="Times New Roman" panose="02020603050405020304" pitchFamily="18" charset="0"/>
                <a:ea typeface="Times New Roman" panose="02020603050405020304" pitchFamily="18" charset="0"/>
              </a:rPr>
              <a:t>PLoS</a:t>
            </a:r>
            <a:r>
              <a:rPr lang="en-GB" sz="1000" dirty="0">
                <a:effectLst/>
                <a:latin typeface="Times New Roman" panose="02020603050405020304" pitchFamily="18" charset="0"/>
                <a:ea typeface="Times New Roman" panose="02020603050405020304" pitchFamily="18" charset="0"/>
              </a:rPr>
              <a:t> One.28;18(4):e0281440.</a:t>
            </a:r>
          </a:p>
        </p:txBody>
      </p:sp>
      <p:graphicFrame>
        <p:nvGraphicFramePr>
          <p:cNvPr id="3" name="Table 2">
            <a:extLst>
              <a:ext uri="{FF2B5EF4-FFF2-40B4-BE49-F238E27FC236}">
                <a16:creationId xmlns:a16="http://schemas.microsoft.com/office/drawing/2014/main" id="{7F5959F0-9664-37B0-8A84-764AE1640225}"/>
              </a:ext>
            </a:extLst>
          </p:cNvPr>
          <p:cNvGraphicFramePr>
            <a:graphicFrameLocks noGrp="1"/>
          </p:cNvGraphicFramePr>
          <p:nvPr/>
        </p:nvGraphicFramePr>
        <p:xfrm>
          <a:off x="364276" y="1168331"/>
          <a:ext cx="6272295" cy="5319221"/>
        </p:xfrm>
        <a:graphic>
          <a:graphicData uri="http://schemas.openxmlformats.org/drawingml/2006/table">
            <a:tbl>
              <a:tblPr firstRow="1" firstCol="1" bandRow="1">
                <a:tableStyleId>{5C22544A-7EE6-4342-B048-85BDC9FD1C3A}</a:tableStyleId>
              </a:tblPr>
              <a:tblGrid>
                <a:gridCol w="1831964">
                  <a:extLst>
                    <a:ext uri="{9D8B030D-6E8A-4147-A177-3AD203B41FA5}">
                      <a16:colId xmlns:a16="http://schemas.microsoft.com/office/drawing/2014/main" val="874698333"/>
                    </a:ext>
                  </a:extLst>
                </a:gridCol>
                <a:gridCol w="1829792">
                  <a:extLst>
                    <a:ext uri="{9D8B030D-6E8A-4147-A177-3AD203B41FA5}">
                      <a16:colId xmlns:a16="http://schemas.microsoft.com/office/drawing/2014/main" val="818412067"/>
                    </a:ext>
                  </a:extLst>
                </a:gridCol>
                <a:gridCol w="1432086">
                  <a:extLst>
                    <a:ext uri="{9D8B030D-6E8A-4147-A177-3AD203B41FA5}">
                      <a16:colId xmlns:a16="http://schemas.microsoft.com/office/drawing/2014/main" val="3675475817"/>
                    </a:ext>
                  </a:extLst>
                </a:gridCol>
                <a:gridCol w="1178453">
                  <a:extLst>
                    <a:ext uri="{9D8B030D-6E8A-4147-A177-3AD203B41FA5}">
                      <a16:colId xmlns:a16="http://schemas.microsoft.com/office/drawing/2014/main" val="503626895"/>
                    </a:ext>
                  </a:extLst>
                </a:gridCol>
              </a:tblGrid>
              <a:tr h="281056">
                <a:tc>
                  <a:txBody>
                    <a:bodyPr/>
                    <a:lstStyle/>
                    <a:p>
                      <a:r>
                        <a:rPr lang="en-GB" sz="1400" kern="100">
                          <a:effectLst/>
                        </a:rPr>
                        <a:t>Data</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Demographics</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Cases</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Controls</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2920833458"/>
                  </a:ext>
                </a:extLst>
              </a:tr>
              <a:tr h="263672">
                <a:tc rowSpan="3">
                  <a:txBody>
                    <a:bodyPr/>
                    <a:lstStyle/>
                    <a:p>
                      <a:pPr marL="342900" indent="-342900">
                        <a:buAutoNum type="alphaUcParenBoth"/>
                      </a:pPr>
                      <a:r>
                        <a:rPr lang="en-GB" sz="1400" kern="100" dirty="0">
                          <a:effectLst/>
                        </a:rPr>
                        <a:t>ADC </a:t>
                      </a:r>
                    </a:p>
                    <a:p>
                      <a:pPr marL="0" indent="0">
                        <a:buFontTx/>
                        <a:buNone/>
                      </a:pPr>
                      <a:r>
                        <a:rPr lang="en-GB" sz="1400" kern="100" dirty="0">
                          <a:effectLst/>
                        </a:rPr>
                        <a:t>     (Amyloid confirmed)</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N</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dirty="0">
                          <a:effectLst/>
                        </a:rPr>
                        <a:t>1134 (CSF)</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1978</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2781837375"/>
                  </a:ext>
                </a:extLst>
              </a:tr>
              <a:tr h="263672">
                <a:tc vMerge="1">
                  <a:txBody>
                    <a:bodyPr/>
                    <a:lstStyle/>
                    <a:p>
                      <a:endParaRPr lang="en-US"/>
                    </a:p>
                  </a:txBody>
                  <a:tcPr/>
                </a:tc>
                <a:tc>
                  <a:txBody>
                    <a:bodyPr/>
                    <a:lstStyle/>
                    <a:p>
                      <a:r>
                        <a:rPr lang="en-GB" sz="1400" kern="100">
                          <a:effectLst/>
                        </a:rPr>
                        <a:t>Age at interview [SD]</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u="sng" kern="100">
                          <a:effectLst/>
                        </a:rPr>
                        <a:t>65.4 [7.6] </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u="sng" kern="100">
                          <a:effectLst/>
                        </a:rPr>
                        <a:t>62.0 [14.5]</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23335454"/>
                  </a:ext>
                </a:extLst>
              </a:tr>
              <a:tr h="263672">
                <a:tc vMerge="1">
                  <a:txBody>
                    <a:bodyPr/>
                    <a:lstStyle/>
                    <a:p>
                      <a:endParaRPr lang="en-US"/>
                    </a:p>
                  </a:txBody>
                  <a:tcPr/>
                </a:tc>
                <a:tc>
                  <a:txBody>
                    <a:bodyPr/>
                    <a:lstStyle/>
                    <a:p>
                      <a:r>
                        <a:rPr lang="en-GB" sz="1400" kern="100">
                          <a:effectLst/>
                        </a:rPr>
                        <a:t>Sex [M/F]</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540/594</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1031/947</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4045128774"/>
                  </a:ext>
                </a:extLst>
              </a:tr>
              <a:tr h="263672">
                <a:tc rowSpan="3">
                  <a:txBody>
                    <a:bodyPr/>
                    <a:lstStyle/>
                    <a:p>
                      <a:r>
                        <a:rPr lang="en-GB" sz="1400" kern="100" dirty="0">
                          <a:effectLst/>
                        </a:rPr>
                        <a:t>(B) GR@ACE</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N</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4113</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3283</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28840805"/>
                  </a:ext>
                </a:extLst>
              </a:tr>
              <a:tr h="528156">
                <a:tc vMerge="1">
                  <a:txBody>
                    <a:bodyPr/>
                    <a:lstStyle/>
                    <a:p>
                      <a:endParaRPr lang="en-US"/>
                    </a:p>
                  </a:txBody>
                  <a:tcPr/>
                </a:tc>
                <a:tc>
                  <a:txBody>
                    <a:bodyPr/>
                    <a:lstStyle/>
                    <a:p>
                      <a:r>
                        <a:rPr lang="en-GB" sz="1400" kern="100">
                          <a:effectLst/>
                        </a:rPr>
                        <a:t>Age at onset/interview [SD]</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i="1" kern="100" dirty="0">
                          <a:solidFill>
                            <a:srgbClr val="FF0000"/>
                          </a:solidFill>
                          <a:effectLst/>
                        </a:rPr>
                        <a:t>79 [7.5]</a:t>
                      </a:r>
                      <a:endParaRPr lang="en-GB" sz="1400"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i="1" kern="100" dirty="0">
                          <a:solidFill>
                            <a:srgbClr val="FF0000"/>
                          </a:solidFill>
                          <a:effectLst/>
                        </a:rPr>
                        <a:t>54.5 [14.0]</a:t>
                      </a:r>
                      <a:endParaRPr lang="en-GB" sz="1400"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3934775787"/>
                  </a:ext>
                </a:extLst>
              </a:tr>
              <a:tr h="263672">
                <a:tc vMerge="1">
                  <a:txBody>
                    <a:bodyPr/>
                    <a:lstStyle/>
                    <a:p>
                      <a:endParaRPr lang="en-US"/>
                    </a:p>
                  </a:txBody>
                  <a:tcPr/>
                </a:tc>
                <a:tc>
                  <a:txBody>
                    <a:bodyPr/>
                    <a:lstStyle/>
                    <a:p>
                      <a:r>
                        <a:rPr lang="en-GB" sz="1400" kern="100">
                          <a:effectLst/>
                        </a:rPr>
                        <a:t>Sex [M/F]</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1256/2856</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1676/1605</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2997368909"/>
                  </a:ext>
                </a:extLst>
              </a:tr>
              <a:tr h="263672">
                <a:tc rowSpan="3">
                  <a:txBody>
                    <a:bodyPr/>
                    <a:lstStyle/>
                    <a:p>
                      <a:r>
                        <a:rPr lang="en-GB" sz="1400" kern="100">
                          <a:effectLst/>
                        </a:rPr>
                        <a:t>(C) KRONOS/Tgen</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N</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994</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572</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2891706154"/>
                  </a:ext>
                </a:extLst>
              </a:tr>
              <a:tr h="263672">
                <a:tc vMerge="1">
                  <a:txBody>
                    <a:bodyPr/>
                    <a:lstStyle/>
                    <a:p>
                      <a:endParaRPr lang="en-US"/>
                    </a:p>
                  </a:txBody>
                  <a:tcPr/>
                </a:tc>
                <a:tc>
                  <a:txBody>
                    <a:bodyPr/>
                    <a:lstStyle/>
                    <a:p>
                      <a:r>
                        <a:rPr lang="en-GB" sz="1400" kern="100">
                          <a:effectLst/>
                        </a:rPr>
                        <a:t>Age of death [SD] </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u="sng" kern="100">
                          <a:effectLst/>
                        </a:rPr>
                        <a:t>81.9 [8.7]</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u="sng" kern="100">
                          <a:effectLst/>
                        </a:rPr>
                        <a:t>81 [8.8]</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631434189"/>
                  </a:ext>
                </a:extLst>
              </a:tr>
              <a:tr h="263672">
                <a:tc vMerge="1">
                  <a:txBody>
                    <a:bodyPr/>
                    <a:lstStyle/>
                    <a:p>
                      <a:endParaRPr lang="en-US"/>
                    </a:p>
                  </a:txBody>
                  <a:tcPr/>
                </a:tc>
                <a:tc>
                  <a:txBody>
                    <a:bodyPr/>
                    <a:lstStyle/>
                    <a:p>
                      <a:r>
                        <a:rPr lang="en-GB" sz="1400" kern="100">
                          <a:effectLst/>
                        </a:rPr>
                        <a:t>Sex [M/F]</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361/633</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355/217</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3997152855"/>
                  </a:ext>
                </a:extLst>
              </a:tr>
              <a:tr h="263672">
                <a:tc rowSpan="3">
                  <a:txBody>
                    <a:bodyPr/>
                    <a:lstStyle/>
                    <a:p>
                      <a:r>
                        <a:rPr lang="en-GB" sz="1400" kern="100">
                          <a:effectLst/>
                        </a:rPr>
                        <a:t>(D) ADC</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N</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851 (clinical)</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1978</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663028630"/>
                  </a:ext>
                </a:extLst>
              </a:tr>
              <a:tr h="263672">
                <a:tc vMerge="1">
                  <a:txBody>
                    <a:bodyPr/>
                    <a:lstStyle/>
                    <a:p>
                      <a:endParaRPr lang="en-US"/>
                    </a:p>
                  </a:txBody>
                  <a:tcPr/>
                </a:tc>
                <a:tc>
                  <a:txBody>
                    <a:bodyPr/>
                    <a:lstStyle/>
                    <a:p>
                      <a:r>
                        <a:rPr lang="en-GB" sz="1400" kern="100">
                          <a:effectLst/>
                        </a:rPr>
                        <a:t>Age at interview [SD]</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i="1" kern="100" dirty="0">
                          <a:solidFill>
                            <a:srgbClr val="FF0000"/>
                          </a:solidFill>
                          <a:effectLst/>
                        </a:rPr>
                        <a:t>72.8 [10.3]</a:t>
                      </a:r>
                      <a:endParaRPr lang="en-GB" sz="1400"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i="1" kern="100" dirty="0">
                          <a:solidFill>
                            <a:srgbClr val="FF0000"/>
                          </a:solidFill>
                          <a:effectLst/>
                        </a:rPr>
                        <a:t>62.0 [14.5]</a:t>
                      </a:r>
                      <a:endParaRPr lang="en-GB" sz="1400"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1026069686"/>
                  </a:ext>
                </a:extLst>
              </a:tr>
              <a:tr h="263672">
                <a:tc vMerge="1">
                  <a:txBody>
                    <a:bodyPr/>
                    <a:lstStyle/>
                    <a:p>
                      <a:endParaRPr lang="en-US"/>
                    </a:p>
                  </a:txBody>
                  <a:tcPr/>
                </a:tc>
                <a:tc>
                  <a:txBody>
                    <a:bodyPr/>
                    <a:lstStyle/>
                    <a:p>
                      <a:r>
                        <a:rPr lang="en-GB" sz="1400" kern="100" dirty="0">
                          <a:effectLst/>
                        </a:rPr>
                        <a:t>Sex [M/F]</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373/478 </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1031/947</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2188841680"/>
                  </a:ext>
                </a:extLst>
              </a:tr>
              <a:tr h="272596">
                <a:tc rowSpan="3">
                  <a:txBody>
                    <a:bodyPr/>
                    <a:lstStyle/>
                    <a:p>
                      <a:r>
                        <a:rPr lang="en-GB" sz="1400" kern="100">
                          <a:effectLst/>
                        </a:rPr>
                        <a:t>(E) ROSMAP/MSBB/MAYO</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nchor="ctr"/>
                </a:tc>
                <a:tc>
                  <a:txBody>
                    <a:bodyPr/>
                    <a:lstStyle/>
                    <a:p>
                      <a:r>
                        <a:rPr lang="en-GB" sz="1400" kern="1200">
                          <a:effectLst/>
                        </a:rPr>
                        <a:t>N</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200">
                          <a:effectLst/>
                        </a:rPr>
                        <a:t>358</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200">
                          <a:effectLst/>
                        </a:rPr>
                        <a:t>445</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4202126759"/>
                  </a:ext>
                </a:extLst>
              </a:tr>
              <a:tr h="245824">
                <a:tc vMerge="1">
                  <a:txBody>
                    <a:bodyPr/>
                    <a:lstStyle/>
                    <a:p>
                      <a:endParaRPr lang="en-US"/>
                    </a:p>
                  </a:txBody>
                  <a:tcPr/>
                </a:tc>
                <a:tc>
                  <a:txBody>
                    <a:bodyPr/>
                    <a:lstStyle/>
                    <a:p>
                      <a:r>
                        <a:rPr lang="en-GB" sz="1400" kern="1200">
                          <a:effectLst/>
                        </a:rPr>
                        <a:t>Age of death [SD] </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u="sng" kern="1200">
                          <a:effectLst/>
                        </a:rPr>
                        <a:t>85.9 [6.0]</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u="sng" kern="1200">
                          <a:effectLst/>
                        </a:rPr>
                        <a:t>84.5 [6.2]</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238248982"/>
                  </a:ext>
                </a:extLst>
              </a:tr>
              <a:tr h="279898">
                <a:tc vMerge="1">
                  <a:txBody>
                    <a:bodyPr/>
                    <a:lstStyle/>
                    <a:p>
                      <a:endParaRPr lang="en-US"/>
                    </a:p>
                  </a:txBody>
                  <a:tcPr/>
                </a:tc>
                <a:tc>
                  <a:txBody>
                    <a:bodyPr/>
                    <a:lstStyle/>
                    <a:p>
                      <a:r>
                        <a:rPr lang="en-GB" sz="1400" kern="1200">
                          <a:effectLst/>
                        </a:rPr>
                        <a:t>Sex [M/F]</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200">
                          <a:effectLst/>
                        </a:rPr>
                        <a:t>100/258</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200">
                          <a:effectLst/>
                        </a:rPr>
                        <a:t>167/278</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251826510"/>
                  </a:ext>
                </a:extLst>
              </a:tr>
              <a:tr h="245824">
                <a:tc rowSpan="3">
                  <a:txBody>
                    <a:bodyPr/>
                    <a:lstStyle/>
                    <a:p>
                      <a:r>
                        <a:rPr lang="en-GB" sz="1400" kern="100">
                          <a:effectLst/>
                        </a:rPr>
                        <a:t>(F) UKBB</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r>
                        <a:rPr lang="en-GB" sz="1400" kern="100">
                          <a:effectLst/>
                        </a:rPr>
                        <a:t>N</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2528</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10,000</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3205259051"/>
                  </a:ext>
                </a:extLst>
              </a:tr>
              <a:tr h="246635">
                <a:tc vMerge="1">
                  <a:txBody>
                    <a:bodyPr/>
                    <a:lstStyle/>
                    <a:p>
                      <a:endParaRPr lang="en-US"/>
                    </a:p>
                  </a:txBody>
                  <a:tcPr/>
                </a:tc>
                <a:tc>
                  <a:txBody>
                    <a:bodyPr/>
                    <a:lstStyle/>
                    <a:p>
                      <a:r>
                        <a:rPr lang="en-GB" sz="1400" kern="100">
                          <a:effectLst/>
                        </a:rPr>
                        <a:t>Age at interview [SD]</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i="1" kern="100" dirty="0">
                          <a:solidFill>
                            <a:srgbClr val="FF0000"/>
                          </a:solidFill>
                          <a:effectLst/>
                        </a:rPr>
                        <a:t>76.8 [4.3]</a:t>
                      </a:r>
                      <a:endParaRPr lang="en-GB" sz="1400"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i="1" kern="100" dirty="0">
                          <a:solidFill>
                            <a:srgbClr val="FF0000"/>
                          </a:solidFill>
                          <a:effectLst/>
                        </a:rPr>
                        <a:t>75.2 [3.3]</a:t>
                      </a:r>
                      <a:endParaRPr lang="en-GB" sz="1400"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937955349"/>
                  </a:ext>
                </a:extLst>
              </a:tr>
              <a:tr h="318840">
                <a:tc vMerge="1">
                  <a:txBody>
                    <a:bodyPr/>
                    <a:lstStyle/>
                    <a:p>
                      <a:endParaRPr lang="en-US"/>
                    </a:p>
                  </a:txBody>
                  <a:tcPr/>
                </a:tc>
                <a:tc>
                  <a:txBody>
                    <a:bodyPr/>
                    <a:lstStyle/>
                    <a:p>
                      <a:r>
                        <a:rPr lang="en-GB" sz="1400" kern="100">
                          <a:effectLst/>
                        </a:rPr>
                        <a:t>Sex [M/F]</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a:effectLst/>
                        </a:rPr>
                        <a:t>1227/1301</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tc>
                  <a:txBody>
                    <a:bodyPr/>
                    <a:lstStyle/>
                    <a:p>
                      <a:r>
                        <a:rPr lang="en-GB" sz="1400" kern="100" dirty="0">
                          <a:effectLst/>
                        </a:rPr>
                        <a:t>4706/5294</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610" marR="54610" marT="9525" marB="0"/>
                </a:tc>
                <a:extLst>
                  <a:ext uri="{0D108BD9-81ED-4DB2-BD59-A6C34878D82A}">
                    <a16:rowId xmlns:a16="http://schemas.microsoft.com/office/drawing/2014/main" val="2269188840"/>
                  </a:ext>
                </a:extLst>
              </a:tr>
            </a:tbl>
          </a:graphicData>
        </a:graphic>
      </p:graphicFrame>
    </p:spTree>
    <p:extLst>
      <p:ext uri="{BB962C8B-B14F-4D97-AF65-F5344CB8AC3E}">
        <p14:creationId xmlns:p14="http://schemas.microsoft.com/office/powerpoint/2010/main" val="163953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10;&#10;Description automatically generated">
            <a:extLst>
              <a:ext uri="{FF2B5EF4-FFF2-40B4-BE49-F238E27FC236}">
                <a16:creationId xmlns:a16="http://schemas.microsoft.com/office/drawing/2014/main" id="{80E1B96D-4E81-3847-BC21-8543D06AC006}"/>
              </a:ext>
            </a:extLst>
          </p:cNvPr>
          <p:cNvPicPr>
            <a:picLocks noChangeAspect="1"/>
          </p:cNvPicPr>
          <p:nvPr/>
        </p:nvPicPr>
        <p:blipFill rotWithShape="1">
          <a:blip r:embed="rId3"/>
          <a:srcRect r="12041"/>
          <a:stretch/>
        </p:blipFill>
        <p:spPr>
          <a:xfrm>
            <a:off x="6783914" y="842404"/>
            <a:ext cx="5408086" cy="1630831"/>
          </a:xfrm>
          <a:prstGeom prst="rect">
            <a:avLst/>
          </a:prstGeom>
        </p:spPr>
      </p:pic>
      <p:pic>
        <p:nvPicPr>
          <p:cNvPr id="9" name="Picture 8" descr="Table&#10;&#10;Description automatically generated">
            <a:extLst>
              <a:ext uri="{FF2B5EF4-FFF2-40B4-BE49-F238E27FC236}">
                <a16:creationId xmlns:a16="http://schemas.microsoft.com/office/drawing/2014/main" id="{1E6B227A-5B91-7649-BC5C-06C7C7BD4E9B}"/>
              </a:ext>
            </a:extLst>
          </p:cNvPr>
          <p:cNvPicPr>
            <a:picLocks noChangeAspect="1"/>
          </p:cNvPicPr>
          <p:nvPr/>
        </p:nvPicPr>
        <p:blipFill>
          <a:blip r:embed="rId4"/>
          <a:stretch>
            <a:fillRect/>
          </a:stretch>
        </p:blipFill>
        <p:spPr>
          <a:xfrm>
            <a:off x="607948" y="3429000"/>
            <a:ext cx="6382913" cy="3352800"/>
          </a:xfrm>
          <a:prstGeom prst="rect">
            <a:avLst/>
          </a:prstGeom>
        </p:spPr>
      </p:pic>
      <p:pic>
        <p:nvPicPr>
          <p:cNvPr id="10" name="Picture 9" descr="Chart, line chart&#10;&#10;Description automatically generated">
            <a:extLst>
              <a:ext uri="{FF2B5EF4-FFF2-40B4-BE49-F238E27FC236}">
                <a16:creationId xmlns:a16="http://schemas.microsoft.com/office/drawing/2014/main" id="{DB492FC4-371E-4B41-B53F-C785F549E6C1}"/>
              </a:ext>
            </a:extLst>
          </p:cNvPr>
          <p:cNvPicPr>
            <a:picLocks noChangeAspect="1"/>
          </p:cNvPicPr>
          <p:nvPr/>
        </p:nvPicPr>
        <p:blipFill>
          <a:blip r:embed="rId5"/>
          <a:stretch>
            <a:fillRect/>
          </a:stretch>
        </p:blipFill>
        <p:spPr>
          <a:xfrm>
            <a:off x="607948" y="412750"/>
            <a:ext cx="4737100" cy="6032500"/>
          </a:xfrm>
          <a:prstGeom prst="rect">
            <a:avLst/>
          </a:prstGeom>
        </p:spPr>
      </p:pic>
      <p:sp>
        <p:nvSpPr>
          <p:cNvPr id="11" name="Rectangle 10">
            <a:extLst>
              <a:ext uri="{FF2B5EF4-FFF2-40B4-BE49-F238E27FC236}">
                <a16:creationId xmlns:a16="http://schemas.microsoft.com/office/drawing/2014/main" id="{CB64F4EA-4EE5-334E-AE78-739A6188192A}"/>
              </a:ext>
            </a:extLst>
          </p:cNvPr>
          <p:cNvSpPr/>
          <p:nvPr/>
        </p:nvSpPr>
        <p:spPr>
          <a:xfrm>
            <a:off x="5345048" y="3311611"/>
            <a:ext cx="1739924" cy="347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A picture containing table&#10;&#10;Description automatically generated">
            <a:extLst>
              <a:ext uri="{FF2B5EF4-FFF2-40B4-BE49-F238E27FC236}">
                <a16:creationId xmlns:a16="http://schemas.microsoft.com/office/drawing/2014/main" id="{E5414209-1736-D149-BB7B-143F594CBCDD}"/>
              </a:ext>
            </a:extLst>
          </p:cNvPr>
          <p:cNvPicPr>
            <a:picLocks noGrp="1" noChangeAspect="1"/>
          </p:cNvPicPr>
          <p:nvPr>
            <p:ph idx="1"/>
          </p:nvPr>
        </p:nvPicPr>
        <p:blipFill>
          <a:blip r:embed="rId6"/>
          <a:stretch>
            <a:fillRect/>
          </a:stretch>
        </p:blipFill>
        <p:spPr>
          <a:xfrm>
            <a:off x="6717904" y="2603280"/>
            <a:ext cx="4866148" cy="3211038"/>
          </a:xfrm>
        </p:spPr>
      </p:pic>
      <p:sp>
        <p:nvSpPr>
          <p:cNvPr id="4" name="Rectangle 3">
            <a:extLst>
              <a:ext uri="{FF2B5EF4-FFF2-40B4-BE49-F238E27FC236}">
                <a16:creationId xmlns:a16="http://schemas.microsoft.com/office/drawing/2014/main" id="{E647DDD1-0F21-EE41-8F80-4A303D6A3774}"/>
              </a:ext>
            </a:extLst>
          </p:cNvPr>
          <p:cNvSpPr/>
          <p:nvPr/>
        </p:nvSpPr>
        <p:spPr>
          <a:xfrm>
            <a:off x="6874157" y="5814318"/>
            <a:ext cx="6096000" cy="338554"/>
          </a:xfrm>
          <a:prstGeom prst="rect">
            <a:avLst/>
          </a:prstGeom>
        </p:spPr>
        <p:txBody>
          <a:bodyPr>
            <a:spAutoFit/>
          </a:bodyPr>
          <a:lstStyle/>
          <a:p>
            <a:r>
              <a:rPr lang="en-GB" sz="800" dirty="0">
                <a:effectLst/>
                <a:latin typeface="ITCFranklinGothicStd"/>
              </a:rPr>
              <a:t>Liu, C.-C. </a:t>
            </a:r>
            <a:r>
              <a:rPr lang="en-GB" sz="800" i="1" dirty="0">
                <a:effectLst/>
                <a:latin typeface="ITCFranklinGothicStd"/>
              </a:rPr>
              <a:t>et al. Nat. Rev. Neurol. </a:t>
            </a:r>
            <a:r>
              <a:rPr lang="en-GB" sz="800" b="0" dirty="0">
                <a:effectLst/>
                <a:latin typeface="ITCFranklinGothicStd"/>
              </a:rPr>
              <a:t>9</a:t>
            </a:r>
            <a:r>
              <a:rPr lang="en-GB" sz="800" dirty="0">
                <a:effectLst/>
                <a:latin typeface="ITCFranklinGothicStd"/>
              </a:rPr>
              <a:t>, 106–118 (2013); published online 8 January 2013; corrected online 26 February 2013; doi:10.1038/nrneurol.2012.263 </a:t>
            </a:r>
            <a:endParaRPr lang="en-GB" dirty="0"/>
          </a:p>
        </p:txBody>
      </p:sp>
    </p:spTree>
    <p:extLst>
      <p:ext uri="{BB962C8B-B14F-4D97-AF65-F5344CB8AC3E}">
        <p14:creationId xmlns:p14="http://schemas.microsoft.com/office/powerpoint/2010/main" val="137014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E15934-C4A5-2558-39F7-DB7C320A2391}"/>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AD genetic architecture and AGE</a:t>
            </a:r>
          </a:p>
        </p:txBody>
      </p:sp>
      <p:sp>
        <p:nvSpPr>
          <p:cNvPr id="9" name="Content Placeholder 2">
            <a:extLst>
              <a:ext uri="{FF2B5EF4-FFF2-40B4-BE49-F238E27FC236}">
                <a16:creationId xmlns:a16="http://schemas.microsoft.com/office/drawing/2014/main" id="{7FD1D3B5-3374-AE3A-EE3A-0D55A5195114}"/>
              </a:ext>
            </a:extLst>
          </p:cNvPr>
          <p:cNvSpPr>
            <a:spLocks noGrp="1"/>
          </p:cNvSpPr>
          <p:nvPr>
            <p:ph idx="1"/>
          </p:nvPr>
        </p:nvSpPr>
        <p:spPr>
          <a:xfrm>
            <a:off x="1412229" y="2655112"/>
            <a:ext cx="9708995" cy="3567173"/>
          </a:xfrm>
        </p:spPr>
        <p:txBody>
          <a:bodyPr anchor="ctr">
            <a:noAutofit/>
          </a:bodyPr>
          <a:lstStyle/>
          <a:p>
            <a:r>
              <a:rPr lang="en-US" sz="1800" dirty="0"/>
              <a:t>Very early AD cases (aged 30-50) are mostly attributed to rare highly penetrant mutations in APP and PSEN genes. The disease prevalence at this age in the population is then close to the frequencies of these risk alleles (&lt;1%). </a:t>
            </a:r>
          </a:p>
          <a:p>
            <a:r>
              <a:rPr lang="en-US" sz="1800" dirty="0"/>
              <a:t>e44 carriers have age at onset of about 68, and the disease prevalence at this age is likely to be around or slightly larger than e44 frequency (~2-3%), due to the variation in the age at onset of e4 heterozygotes and non-carriers. </a:t>
            </a:r>
          </a:p>
          <a:p>
            <a:r>
              <a:rPr lang="en-US" sz="1800" dirty="0"/>
              <a:t>The mean age of clinical onset of e4 non-carriers is ~84 years of age. The disease prevalence at this age is reported as something between 17-32%. The disease at this age is likely to be attributed to a large number of common SNPs associated with a variety of disease development mechanisms, including comorbid disorders. </a:t>
            </a:r>
          </a:p>
          <a:p>
            <a:r>
              <a:rPr lang="en-US" sz="1800" b="1" dirty="0">
                <a:solidFill>
                  <a:srgbClr val="FF0000"/>
                </a:solidFill>
              </a:rPr>
              <a:t>The genetic architecture of AD is different depending on age at clinical onset.</a:t>
            </a:r>
          </a:p>
        </p:txBody>
      </p:sp>
    </p:spTree>
    <p:extLst>
      <p:ext uri="{BB962C8B-B14F-4D97-AF65-F5344CB8AC3E}">
        <p14:creationId xmlns:p14="http://schemas.microsoft.com/office/powerpoint/2010/main" val="409925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285630-E11A-4CC4-800A-68532E743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8">
            <a:extLst>
              <a:ext uri="{FF2B5EF4-FFF2-40B4-BE49-F238E27FC236}">
                <a16:creationId xmlns:a16="http://schemas.microsoft.com/office/drawing/2014/main" id="{069B0493-EC1B-42FD-A38E-D4620EA2C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578280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D263E12D-D6FE-41E6-98B7-EBA88FED2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0FAEE97-8C0C-4ED5-BC7D-C6870947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5BFAC9A7-CED6-40CD-BC73-6B06ECAC2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880D38C5-CFB9-4498-AD9C-38B2BBF65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9168" y="1126737"/>
            <a:ext cx="579551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E781A04-C36E-4C82-827E-2F5A11A6D178}"/>
              </a:ext>
            </a:extLst>
          </p:cNvPr>
          <p:cNvSpPr>
            <a:spLocks noGrp="1"/>
          </p:cNvSpPr>
          <p:nvPr>
            <p:ph type="title"/>
          </p:nvPr>
        </p:nvSpPr>
        <p:spPr>
          <a:xfrm>
            <a:off x="1411113" y="1448470"/>
            <a:ext cx="5149124" cy="2870805"/>
          </a:xfrm>
        </p:spPr>
        <p:txBody>
          <a:bodyPr vert="horz" lIns="91440" tIns="45720" rIns="91440" bIns="45720" rtlCol="0" anchor="b">
            <a:normAutofit/>
          </a:bodyPr>
          <a:lstStyle/>
          <a:p>
            <a:pPr algn="r"/>
            <a:r>
              <a:rPr lang="en-US" sz="4800" kern="1200">
                <a:solidFill>
                  <a:srgbClr val="FFFFFF"/>
                </a:solidFill>
                <a:latin typeface="+mj-lt"/>
                <a:ea typeface="+mj-ea"/>
                <a:cs typeface="+mj-cs"/>
              </a:rPr>
              <a:t>PRS and AGE</a:t>
            </a:r>
          </a:p>
        </p:txBody>
      </p:sp>
    </p:spTree>
    <p:extLst>
      <p:ext uri="{BB962C8B-B14F-4D97-AF65-F5344CB8AC3E}">
        <p14:creationId xmlns:p14="http://schemas.microsoft.com/office/powerpoint/2010/main" val="321209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40234" y="293816"/>
            <a:ext cx="7184571" cy="1569660"/>
          </a:xfrm>
          <a:prstGeom prst="rect">
            <a:avLst/>
          </a:prstGeom>
        </p:spPr>
        <p:txBody>
          <a:bodyPr wrap="square">
            <a:spAutoFit/>
          </a:bodyPr>
          <a:lstStyle/>
          <a:p>
            <a:r>
              <a:rPr lang="en-GB" sz="2400" u="sng" dirty="0">
                <a:latin typeface="Calibri" panose="020F0502020204030204" pitchFamily="34" charset="0"/>
                <a:ea typeface="Calibri" panose="020F0502020204030204" pitchFamily="34" charset="0"/>
              </a:rPr>
              <a:t>Predictive accuracy for 3,049 AD cases vs 1,554 controls. </a:t>
            </a:r>
          </a:p>
          <a:p>
            <a:endParaRPr lang="en-GB" dirty="0">
              <a:latin typeface="Calibri" panose="020F0502020204030204" pitchFamily="34" charset="0"/>
              <a:ea typeface="Calibri" panose="020F0502020204030204" pitchFamily="34" charset="0"/>
            </a:endParaRPr>
          </a:p>
          <a:p>
            <a:r>
              <a:rPr lang="en-GB" dirty="0">
                <a:latin typeface="Calibri" panose="020F0502020204030204" pitchFamily="34" charset="0"/>
                <a:ea typeface="Calibri" panose="020F0502020204030204" pitchFamily="34" charset="0"/>
              </a:rPr>
              <a:t>PRS were constructed using independent SNPs associated with AD GWAS (13,831 cases, 29,877 controls) at different significance levels (MODEL column), excluding </a:t>
            </a:r>
            <a:r>
              <a:rPr lang="en-GB" i="1" dirty="0">
                <a:latin typeface="Calibri" panose="020F0502020204030204" pitchFamily="34" charset="0"/>
                <a:ea typeface="Calibri" panose="020F0502020204030204" pitchFamily="34" charset="0"/>
              </a:rPr>
              <a:t>APOE</a:t>
            </a:r>
            <a:r>
              <a:rPr lang="en-GB" dirty="0">
                <a:latin typeface="Calibri" panose="020F0502020204030204" pitchFamily="34" charset="0"/>
                <a:ea typeface="Calibri" panose="020F0502020204030204" pitchFamily="34" charset="0"/>
              </a:rPr>
              <a:t> and 20 GWAS regions. </a:t>
            </a:r>
            <a:endParaRPr lang="en-GB" dirty="0">
              <a:latin typeface="Calibri" panose="020F0502020204030204" pitchFamily="34" charset="0"/>
            </a:endParaRPr>
          </a:p>
        </p:txBody>
      </p:sp>
      <p:grpSp>
        <p:nvGrpSpPr>
          <p:cNvPr id="3" name="Group 2">
            <a:extLst>
              <a:ext uri="{FF2B5EF4-FFF2-40B4-BE49-F238E27FC236}">
                <a16:creationId xmlns:a16="http://schemas.microsoft.com/office/drawing/2014/main" id="{4357171B-A2DB-C62B-6CCC-4F28C3BE31A4}"/>
              </a:ext>
            </a:extLst>
          </p:cNvPr>
          <p:cNvGrpSpPr/>
          <p:nvPr/>
        </p:nvGrpSpPr>
        <p:grpSpPr>
          <a:xfrm>
            <a:off x="0" y="20781"/>
            <a:ext cx="4366698" cy="1945187"/>
            <a:chOff x="0" y="41563"/>
            <a:chExt cx="4366698" cy="1945187"/>
          </a:xfrm>
        </p:grpSpPr>
        <p:pic>
          <p:nvPicPr>
            <p:cNvPr id="4" name="Picture 3">
              <a:extLst>
                <a:ext uri="{FF2B5EF4-FFF2-40B4-BE49-F238E27FC236}">
                  <a16:creationId xmlns:a16="http://schemas.microsoft.com/office/drawing/2014/main" id="{44B188F8-1EE4-1B4D-A017-EBEB8FB87D4D}"/>
                </a:ext>
              </a:extLst>
            </p:cNvPr>
            <p:cNvPicPr>
              <a:picLocks noChangeAspect="1"/>
            </p:cNvPicPr>
            <p:nvPr/>
          </p:nvPicPr>
          <p:blipFill rotWithShape="1">
            <a:blip r:embed="rId3"/>
            <a:srcRect t="3943" b="77227"/>
            <a:stretch/>
          </p:blipFill>
          <p:spPr>
            <a:xfrm>
              <a:off x="0" y="41563"/>
              <a:ext cx="4366698" cy="546070"/>
            </a:xfrm>
            <a:prstGeom prst="rect">
              <a:avLst/>
            </a:prstGeom>
          </p:spPr>
        </p:pic>
        <p:pic>
          <p:nvPicPr>
            <p:cNvPr id="2" name="Picture 1">
              <a:extLst>
                <a:ext uri="{FF2B5EF4-FFF2-40B4-BE49-F238E27FC236}">
                  <a16:creationId xmlns:a16="http://schemas.microsoft.com/office/drawing/2014/main" id="{9B7D192E-A53C-E27A-0C5B-0B9BC007C26A}"/>
                </a:ext>
              </a:extLst>
            </p:cNvPr>
            <p:cNvPicPr>
              <a:picLocks noChangeAspect="1"/>
            </p:cNvPicPr>
            <p:nvPr/>
          </p:nvPicPr>
          <p:blipFill rotWithShape="1">
            <a:blip r:embed="rId3"/>
            <a:srcRect t="32734" b="19018"/>
            <a:stretch/>
          </p:blipFill>
          <p:spPr>
            <a:xfrm>
              <a:off x="0" y="587635"/>
              <a:ext cx="4366698" cy="1399115"/>
            </a:xfrm>
            <a:prstGeom prst="rect">
              <a:avLst/>
            </a:prstGeom>
          </p:spPr>
        </p:pic>
      </p:grpSp>
      <p:graphicFrame>
        <p:nvGraphicFramePr>
          <p:cNvPr id="7" name="Table 6">
            <a:extLst>
              <a:ext uri="{FF2B5EF4-FFF2-40B4-BE49-F238E27FC236}">
                <a16:creationId xmlns:a16="http://schemas.microsoft.com/office/drawing/2014/main" id="{03FFA1EB-A81F-73FE-5C47-377635D892C3}"/>
              </a:ext>
            </a:extLst>
          </p:cNvPr>
          <p:cNvGraphicFramePr>
            <a:graphicFrameLocks noGrp="1"/>
          </p:cNvGraphicFramePr>
          <p:nvPr>
            <p:extLst>
              <p:ext uri="{D42A27DB-BD31-4B8C-83A1-F6EECF244321}">
                <p14:modId xmlns:p14="http://schemas.microsoft.com/office/powerpoint/2010/main" val="1175777977"/>
              </p:ext>
            </p:extLst>
          </p:nvPr>
        </p:nvGraphicFramePr>
        <p:xfrm>
          <a:off x="279082" y="2068460"/>
          <a:ext cx="6929224" cy="4429275"/>
        </p:xfrm>
        <a:graphic>
          <a:graphicData uri="http://schemas.openxmlformats.org/drawingml/2006/table">
            <a:tbl>
              <a:tblPr firstRow="1" firstCol="1" bandRow="1">
                <a:tableStyleId>{5940675A-B579-460E-94D1-54222C63F5DA}</a:tableStyleId>
              </a:tblPr>
              <a:tblGrid>
                <a:gridCol w="3143241">
                  <a:extLst>
                    <a:ext uri="{9D8B030D-6E8A-4147-A177-3AD203B41FA5}">
                      <a16:colId xmlns:a16="http://schemas.microsoft.com/office/drawing/2014/main" val="20000"/>
                    </a:ext>
                  </a:extLst>
                </a:gridCol>
                <a:gridCol w="661107">
                  <a:extLst>
                    <a:ext uri="{9D8B030D-6E8A-4147-A177-3AD203B41FA5}">
                      <a16:colId xmlns:a16="http://schemas.microsoft.com/office/drawing/2014/main" val="20002"/>
                    </a:ext>
                  </a:extLst>
                </a:gridCol>
                <a:gridCol w="145403">
                  <a:extLst>
                    <a:ext uri="{9D8B030D-6E8A-4147-A177-3AD203B41FA5}">
                      <a16:colId xmlns:a16="http://schemas.microsoft.com/office/drawing/2014/main" val="2884446999"/>
                    </a:ext>
                  </a:extLst>
                </a:gridCol>
                <a:gridCol w="661107">
                  <a:extLst>
                    <a:ext uri="{9D8B030D-6E8A-4147-A177-3AD203B41FA5}">
                      <a16:colId xmlns:a16="http://schemas.microsoft.com/office/drawing/2014/main" val="20003"/>
                    </a:ext>
                  </a:extLst>
                </a:gridCol>
                <a:gridCol w="954269">
                  <a:extLst>
                    <a:ext uri="{9D8B030D-6E8A-4147-A177-3AD203B41FA5}">
                      <a16:colId xmlns:a16="http://schemas.microsoft.com/office/drawing/2014/main" val="20006"/>
                    </a:ext>
                  </a:extLst>
                </a:gridCol>
                <a:gridCol w="1364097">
                  <a:extLst>
                    <a:ext uri="{9D8B030D-6E8A-4147-A177-3AD203B41FA5}">
                      <a16:colId xmlns:a16="http://schemas.microsoft.com/office/drawing/2014/main" val="20007"/>
                    </a:ext>
                  </a:extLst>
                </a:gridCol>
              </a:tblGrid>
              <a:tr h="561103">
                <a:tc>
                  <a:txBody>
                    <a:bodyPr/>
                    <a:lstStyle/>
                    <a:p>
                      <a:pPr algn="ctr">
                        <a:lnSpc>
                          <a:spcPct val="115000"/>
                        </a:lnSpc>
                        <a:spcAft>
                          <a:spcPts val="0"/>
                        </a:spcAft>
                      </a:pPr>
                      <a:r>
                        <a:rPr lang="en-GB" sz="1200" b="0" i="1" dirty="0">
                          <a:effectLst/>
                        </a:rPr>
                        <a:t>MODEL</a:t>
                      </a:r>
                      <a:endParaRPr lang="en-GB" sz="12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lnSpc>
                          <a:spcPct val="115000"/>
                        </a:lnSpc>
                        <a:spcAft>
                          <a:spcPts val="0"/>
                        </a:spcAft>
                      </a:pPr>
                      <a:r>
                        <a:rPr lang="en-GB" sz="1200" b="0" i="1" dirty="0">
                          <a:effectLst/>
                        </a:rPr>
                        <a:t>Sensitivity &amp;</a:t>
                      </a:r>
                    </a:p>
                    <a:p>
                      <a:pPr algn="ctr">
                        <a:lnSpc>
                          <a:spcPct val="115000"/>
                        </a:lnSpc>
                        <a:spcAft>
                          <a:spcPts val="0"/>
                        </a:spcAft>
                      </a:pPr>
                      <a:r>
                        <a:rPr lang="en-GB" sz="1200" b="0" i="1" dirty="0">
                          <a:effectLst/>
                        </a:rPr>
                        <a:t>Specificity</a:t>
                      </a:r>
                      <a:endParaRPr lang="en-GB" sz="1200" b="0" i="1" dirty="0">
                        <a:effectLst/>
                        <a:latin typeface="Calibri" panose="020F0502020204030204" pitchFamily="34" charset="0"/>
                        <a:cs typeface="Times New Roman" panose="02020603050405020304" pitchFamily="18" charset="0"/>
                      </a:endParaRPr>
                    </a:p>
                  </a:txBody>
                  <a:tcPr marL="45620" marR="456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hMerge="1">
                  <a:txBody>
                    <a:bodyPr/>
                    <a:lstStyle/>
                    <a:p>
                      <a:pPr algn="ctr">
                        <a:lnSpc>
                          <a:spcPct val="115000"/>
                        </a:lnSpc>
                        <a:spcAft>
                          <a:spcPts val="0"/>
                        </a:spcAft>
                      </a:pPr>
                      <a:r>
                        <a:rPr lang="en-GB" sz="1100" b="1" dirty="0">
                          <a:effectLst/>
                        </a:rPr>
                        <a:t>Specificity</a:t>
                      </a:r>
                      <a:endParaRPr lang="en-GB"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tc>
                <a:tc>
                  <a:txBody>
                    <a:bodyPr/>
                    <a:lstStyle/>
                    <a:p>
                      <a:pPr algn="ctr">
                        <a:lnSpc>
                          <a:spcPct val="115000"/>
                        </a:lnSpc>
                        <a:spcAft>
                          <a:spcPts val="0"/>
                        </a:spcAft>
                      </a:pPr>
                      <a:r>
                        <a:rPr lang="en-GB" sz="1200" b="0" i="1" dirty="0">
                          <a:effectLst/>
                        </a:rPr>
                        <a:t>Improvement</a:t>
                      </a:r>
                    </a:p>
                    <a:p>
                      <a:pPr algn="ctr">
                        <a:lnSpc>
                          <a:spcPct val="115000"/>
                        </a:lnSpc>
                        <a:spcAft>
                          <a:spcPts val="0"/>
                        </a:spcAft>
                      </a:pPr>
                      <a:r>
                        <a:rPr lang="en-GB" sz="1200" b="0" i="1" dirty="0">
                          <a:effectLst/>
                        </a:rPr>
                        <a:t>over APOE</a:t>
                      </a:r>
                      <a:endParaRPr lang="en-GB" sz="12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GB" sz="1200" b="0" i="1" dirty="0">
                          <a:effectLst/>
                        </a:rPr>
                        <a:t>Improvement</a:t>
                      </a:r>
                    </a:p>
                    <a:p>
                      <a:pPr algn="ctr">
                        <a:lnSpc>
                          <a:spcPct val="115000"/>
                        </a:lnSpc>
                        <a:spcAft>
                          <a:spcPts val="0"/>
                        </a:spcAft>
                      </a:pPr>
                      <a:r>
                        <a:rPr lang="en-GB" sz="1200" b="0" i="1" dirty="0">
                          <a:effectLst/>
                        </a:rPr>
                        <a:t> over APOE &amp; GWAS</a:t>
                      </a:r>
                      <a:endParaRPr lang="en-GB" sz="1200" b="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15103">
                <a:tc>
                  <a:txBody>
                    <a:bodyPr/>
                    <a:lstStyle/>
                    <a:p>
                      <a:pPr>
                        <a:lnSpc>
                          <a:spcPct val="115000"/>
                        </a:lnSpc>
                        <a:spcAft>
                          <a:spcPts val="0"/>
                        </a:spcAft>
                      </a:pPr>
                      <a:r>
                        <a:rPr lang="en-GB" sz="1100" dirty="0">
                          <a:effectLst/>
                        </a:rPr>
                        <a:t>ε4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0.593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0.746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15103">
                <a:tc>
                  <a:txBody>
                    <a:bodyPr/>
                    <a:lstStyle/>
                    <a:p>
                      <a:pPr>
                        <a:lnSpc>
                          <a:spcPct val="115000"/>
                        </a:lnSpc>
                        <a:spcAft>
                          <a:spcPts val="0"/>
                        </a:spcAft>
                      </a:pPr>
                      <a:r>
                        <a:rPr lang="en-GB" sz="1100" dirty="0">
                          <a:effectLst/>
                        </a:rPr>
                        <a:t>ε4 + ε2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0.593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0.746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15103">
                <a:tc>
                  <a:txBody>
                    <a:bodyPr/>
                    <a:lstStyle/>
                    <a:p>
                      <a:pPr>
                        <a:lnSpc>
                          <a:spcPct val="115000"/>
                        </a:lnSpc>
                        <a:spcAft>
                          <a:spcPts val="0"/>
                        </a:spcAft>
                      </a:pPr>
                      <a:r>
                        <a:rPr lang="en-GB" sz="1100" dirty="0">
                          <a:effectLst/>
                        </a:rPr>
                        <a:t>e4 + e2 + sex + age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0.669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0.662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8.5x10</a:t>
                      </a:r>
                      <a:r>
                        <a:rPr lang="en-GB" sz="1100" baseline="30000" dirty="0">
                          <a:effectLst/>
                        </a:rPr>
                        <a:t>-13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15103">
                <a:tc>
                  <a:txBody>
                    <a:bodyPr/>
                    <a:lstStyle/>
                    <a:p>
                      <a:pPr>
                        <a:lnSpc>
                          <a:spcPct val="115000"/>
                        </a:lnSpc>
                        <a:spcAft>
                          <a:spcPts val="0"/>
                        </a:spcAft>
                      </a:pPr>
                      <a:r>
                        <a:rPr lang="en-GB" sz="1100" dirty="0">
                          <a:effectLst/>
                        </a:rPr>
                        <a:t>e4 + e2 + 20 GWAS SNPs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0.666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0.666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2.7x10</a:t>
                      </a:r>
                      <a:r>
                        <a:rPr lang="en-GB" sz="1100" baseline="30000" dirty="0">
                          <a:effectLst/>
                        </a:rPr>
                        <a:t>-12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15103">
                <a:tc>
                  <a:txBody>
                    <a:bodyPr/>
                    <a:lstStyle/>
                    <a:p>
                      <a:pPr>
                        <a:lnSpc>
                          <a:spcPct val="115000"/>
                        </a:lnSpc>
                        <a:spcAft>
                          <a:spcPts val="0"/>
                        </a:spcAft>
                      </a:pPr>
                      <a:r>
                        <a:rPr lang="en-GB" sz="1100" dirty="0">
                          <a:effectLst/>
                        </a:rPr>
                        <a:t>e4 + e2 + 20 GWAS SNPs + </a:t>
                      </a:r>
                      <a:r>
                        <a:rPr lang="en-GB" sz="1100" i="1" dirty="0">
                          <a:effectLst/>
                        </a:rPr>
                        <a:t>PRS p&lt;0.0001</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0.669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0.669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2.5x10</a:t>
                      </a:r>
                      <a:r>
                        <a:rPr lang="en-GB" sz="1100" baseline="30000" dirty="0">
                          <a:effectLst/>
                        </a:rPr>
                        <a:t>-14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0.048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15103">
                <a:tc>
                  <a:txBody>
                    <a:bodyPr/>
                    <a:lstStyle/>
                    <a:p>
                      <a:pPr>
                        <a:lnSpc>
                          <a:spcPct val="115000"/>
                        </a:lnSpc>
                        <a:spcAft>
                          <a:spcPts val="0"/>
                        </a:spcAft>
                      </a:pPr>
                      <a:r>
                        <a:rPr lang="en-GB" sz="1100" dirty="0">
                          <a:effectLst/>
                        </a:rPr>
                        <a:t>e4 + e2 + 20 GWAS SNPs + </a:t>
                      </a:r>
                      <a:r>
                        <a:rPr lang="en-GB" sz="1100" i="1" dirty="0">
                          <a:effectLst/>
                        </a:rPr>
                        <a:t>PRS p&lt;0.001</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0.668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0.668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2.8x10</a:t>
                      </a:r>
                      <a:r>
                        <a:rPr lang="en-GB" sz="1100" baseline="30000">
                          <a:effectLst/>
                        </a:rPr>
                        <a:t>-16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0.0082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15103">
                <a:tc>
                  <a:txBody>
                    <a:bodyPr/>
                    <a:lstStyle/>
                    <a:p>
                      <a:pPr>
                        <a:lnSpc>
                          <a:spcPct val="115000"/>
                        </a:lnSpc>
                        <a:spcAft>
                          <a:spcPts val="0"/>
                        </a:spcAft>
                      </a:pPr>
                      <a:r>
                        <a:rPr lang="en-GB" sz="1100" dirty="0">
                          <a:effectLst/>
                        </a:rPr>
                        <a:t>e4 + e2 + 20 GWAS SNPs + </a:t>
                      </a:r>
                      <a:r>
                        <a:rPr lang="en-GB" sz="1100" i="1" dirty="0">
                          <a:effectLst/>
                        </a:rPr>
                        <a:t>PRS p&lt;0.01</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0.672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0.672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1.1x10</a:t>
                      </a:r>
                      <a:r>
                        <a:rPr lang="en-GB" sz="1100" baseline="30000">
                          <a:effectLst/>
                        </a:rPr>
                        <a:t>-21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9.5x10</a:t>
                      </a:r>
                      <a:r>
                        <a:rPr lang="en-GB" sz="1100" baseline="30000">
                          <a:effectLst/>
                        </a:rPr>
                        <a:t>-6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15103">
                <a:tc>
                  <a:txBody>
                    <a:bodyPr/>
                    <a:lstStyle/>
                    <a:p>
                      <a:pPr>
                        <a:lnSpc>
                          <a:spcPct val="115000"/>
                        </a:lnSpc>
                        <a:spcAft>
                          <a:spcPts val="0"/>
                        </a:spcAft>
                      </a:pPr>
                      <a:r>
                        <a:rPr lang="en-GB" sz="1100" dirty="0">
                          <a:effectLst/>
                        </a:rPr>
                        <a:t>e4 + e2 + 20 GWAS SNPs + </a:t>
                      </a:r>
                      <a:r>
                        <a:rPr lang="en-GB" sz="1100" i="1" dirty="0">
                          <a:effectLst/>
                        </a:rPr>
                        <a:t>PRS p&lt;0.05</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0.677</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0.677</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7.4x10</a:t>
                      </a:r>
                      <a:r>
                        <a:rPr lang="en-GB" sz="1100" baseline="30000">
                          <a:effectLst/>
                        </a:rPr>
                        <a:t>-27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3.6x10</a:t>
                      </a:r>
                      <a:r>
                        <a:rPr lang="en-GB" sz="1100" baseline="30000" dirty="0">
                          <a:effectLst/>
                        </a:rPr>
                        <a:t>-9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15103">
                <a:tc>
                  <a:txBody>
                    <a:bodyPr/>
                    <a:lstStyle/>
                    <a:p>
                      <a:pPr>
                        <a:lnSpc>
                          <a:spcPct val="115000"/>
                        </a:lnSpc>
                        <a:spcAft>
                          <a:spcPts val="0"/>
                        </a:spcAft>
                      </a:pPr>
                      <a:r>
                        <a:rPr lang="en-GB" sz="1100" dirty="0">
                          <a:effectLst/>
                        </a:rPr>
                        <a:t>e4 + e2 + 20 GWAS SNPs + </a:t>
                      </a:r>
                      <a:r>
                        <a:rPr lang="en-GB" sz="1100" i="1" dirty="0">
                          <a:effectLst/>
                        </a:rPr>
                        <a:t>PRS p&lt;0.1</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0.682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0.682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3.5x10</a:t>
                      </a:r>
                      <a:r>
                        <a:rPr lang="en-GB" sz="1100" baseline="30000">
                          <a:effectLst/>
                        </a:rPr>
                        <a:t>-28</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5.9x10</a:t>
                      </a:r>
                      <a:r>
                        <a:rPr lang="en-GB" sz="1100" baseline="30000" dirty="0">
                          <a:effectLst/>
                        </a:rPr>
                        <a:t>-10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15103">
                <a:tc>
                  <a:txBody>
                    <a:bodyPr/>
                    <a:lstStyle/>
                    <a:p>
                      <a:pPr>
                        <a:lnSpc>
                          <a:spcPct val="115000"/>
                        </a:lnSpc>
                        <a:spcAft>
                          <a:spcPts val="0"/>
                        </a:spcAft>
                      </a:pPr>
                      <a:r>
                        <a:rPr lang="en-GB" sz="1100" dirty="0">
                          <a:effectLst/>
                        </a:rPr>
                        <a:t>e4 + e2 + 20 GWAS SNPs + </a:t>
                      </a:r>
                      <a:r>
                        <a:rPr lang="en-GB" sz="1100" i="1" dirty="0">
                          <a:effectLst/>
                        </a:rPr>
                        <a:t>PRS p&lt;0.2</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0.683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0.683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1.5x10</a:t>
                      </a:r>
                      <a:r>
                        <a:rPr lang="en-GB" sz="1100" baseline="30000">
                          <a:effectLst/>
                        </a:rPr>
                        <a:t>-29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3.6x10</a:t>
                      </a:r>
                      <a:r>
                        <a:rPr lang="en-GB" sz="1100" baseline="30000" dirty="0">
                          <a:effectLst/>
                        </a:rPr>
                        <a:t>-11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15103">
                <a:tc>
                  <a:txBody>
                    <a:bodyPr/>
                    <a:lstStyle/>
                    <a:p>
                      <a:pPr>
                        <a:lnSpc>
                          <a:spcPct val="115000"/>
                        </a:lnSpc>
                        <a:spcAft>
                          <a:spcPts val="0"/>
                        </a:spcAft>
                      </a:pPr>
                      <a:r>
                        <a:rPr lang="en-GB" sz="1100" dirty="0">
                          <a:effectLst/>
                        </a:rPr>
                        <a:t>e4 + e2 + 20 GWAS SNPs + </a:t>
                      </a:r>
                      <a:r>
                        <a:rPr lang="en-GB" sz="1100" i="1" dirty="0">
                          <a:effectLst/>
                        </a:rPr>
                        <a:t>PRS p&lt;0.3</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0.684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0.683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2.0x10</a:t>
                      </a:r>
                      <a:r>
                        <a:rPr lang="en-GB" sz="1100" baseline="30000">
                          <a:effectLst/>
                        </a:rPr>
                        <a:t>-29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3.9x10</a:t>
                      </a:r>
                      <a:r>
                        <a:rPr lang="en-GB" sz="1100" baseline="30000" dirty="0">
                          <a:effectLst/>
                        </a:rPr>
                        <a:t>-11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15103">
                <a:tc>
                  <a:txBody>
                    <a:bodyPr/>
                    <a:lstStyle/>
                    <a:p>
                      <a:pPr>
                        <a:lnSpc>
                          <a:spcPct val="115000"/>
                        </a:lnSpc>
                        <a:spcAft>
                          <a:spcPts val="0"/>
                        </a:spcAft>
                      </a:pPr>
                      <a:r>
                        <a:rPr lang="en-GB" sz="1100" dirty="0">
                          <a:effectLst/>
                        </a:rPr>
                        <a:t>e4 + e2 + 20 GWAS SNPs + </a:t>
                      </a:r>
                      <a:r>
                        <a:rPr lang="en-GB" sz="1100" i="1" dirty="0">
                          <a:effectLst/>
                        </a:rPr>
                        <a:t>PRS p&lt;0.4</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0.684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0.684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1.1x10</a:t>
                      </a:r>
                      <a:r>
                        <a:rPr lang="en-GB" sz="1100" baseline="30000">
                          <a:effectLst/>
                        </a:rPr>
                        <a:t>-29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2.1x10</a:t>
                      </a:r>
                      <a:r>
                        <a:rPr lang="en-GB" sz="1100" baseline="30000">
                          <a:effectLst/>
                        </a:rPr>
                        <a:t>-11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15103">
                <a:tc>
                  <a:txBody>
                    <a:bodyPr/>
                    <a:lstStyle/>
                    <a:p>
                      <a:pPr>
                        <a:lnSpc>
                          <a:spcPct val="115000"/>
                        </a:lnSpc>
                        <a:spcAft>
                          <a:spcPts val="0"/>
                        </a:spcAft>
                      </a:pPr>
                      <a:r>
                        <a:rPr lang="en-GB" sz="1200" b="1" dirty="0">
                          <a:solidFill>
                            <a:schemeClr val="tx1"/>
                          </a:solidFill>
                          <a:effectLst/>
                        </a:rPr>
                        <a:t>e4 + e2 + 20 GWAS SNPs + </a:t>
                      </a:r>
                      <a:r>
                        <a:rPr lang="en-GB" sz="1200" b="1" i="1" dirty="0">
                          <a:solidFill>
                            <a:schemeClr val="tx1"/>
                          </a:solidFill>
                          <a:effectLst/>
                        </a:rPr>
                        <a:t>PRS p&lt;0.5</a:t>
                      </a:r>
                      <a:endParaRPr lang="en-GB" sz="1200" b="1"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200" b="1" dirty="0">
                          <a:solidFill>
                            <a:schemeClr val="tx1"/>
                          </a:solidFill>
                          <a:effectLst/>
                        </a:rPr>
                        <a:t>0.686</a:t>
                      </a:r>
                      <a:endParaRPr lang="en-GB"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200" b="1" dirty="0">
                          <a:solidFill>
                            <a:schemeClr val="tx1"/>
                          </a:solidFill>
                          <a:effectLst/>
                        </a:rPr>
                        <a:t>0.686</a:t>
                      </a:r>
                      <a:endParaRPr lang="en-GB"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200" b="1" dirty="0">
                          <a:solidFill>
                            <a:schemeClr val="tx1"/>
                          </a:solidFill>
                          <a:effectLst/>
                        </a:rPr>
                        <a:t>7.2x10</a:t>
                      </a:r>
                      <a:r>
                        <a:rPr lang="en-GB" sz="1200" b="1" baseline="30000" dirty="0">
                          <a:solidFill>
                            <a:schemeClr val="tx1"/>
                          </a:solidFill>
                          <a:effectLst/>
                        </a:rPr>
                        <a:t>-30</a:t>
                      </a:r>
                      <a:endParaRPr lang="en-GB"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200" b="1" dirty="0">
                          <a:solidFill>
                            <a:schemeClr val="tx1"/>
                          </a:solidFill>
                          <a:effectLst/>
                        </a:rPr>
                        <a:t>1.3x10</a:t>
                      </a:r>
                      <a:r>
                        <a:rPr lang="en-GB" sz="1200" b="1" baseline="30000" dirty="0">
                          <a:solidFill>
                            <a:schemeClr val="tx1"/>
                          </a:solidFill>
                          <a:effectLst/>
                        </a:rPr>
                        <a:t>-11</a:t>
                      </a:r>
                      <a:endParaRPr lang="en-GB"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215103">
                <a:tc>
                  <a:txBody>
                    <a:bodyPr/>
                    <a:lstStyle/>
                    <a:p>
                      <a:pPr>
                        <a:lnSpc>
                          <a:spcPct val="115000"/>
                        </a:lnSpc>
                        <a:spcAft>
                          <a:spcPts val="0"/>
                        </a:spcAft>
                      </a:pPr>
                      <a:r>
                        <a:rPr lang="en-GB" sz="1100" dirty="0">
                          <a:effectLst/>
                        </a:rPr>
                        <a:t>e4 + e2 + 20 GWAS SNPs + </a:t>
                      </a:r>
                      <a:r>
                        <a:rPr lang="en-GB" sz="1100" i="1" dirty="0">
                          <a:effectLst/>
                        </a:rPr>
                        <a:t>PRS p&lt;0.6</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0.685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0.685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4.4x10</a:t>
                      </a:r>
                      <a:r>
                        <a:rPr lang="en-GB" sz="1100" baseline="30000">
                          <a:effectLst/>
                        </a:rPr>
                        <a:t>-30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9.4x10</a:t>
                      </a:r>
                      <a:r>
                        <a:rPr lang="en-GB" sz="1100" baseline="30000" dirty="0">
                          <a:effectLst/>
                        </a:rPr>
                        <a:t>-12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215103">
                <a:tc>
                  <a:txBody>
                    <a:bodyPr/>
                    <a:lstStyle/>
                    <a:p>
                      <a:pPr>
                        <a:lnSpc>
                          <a:spcPct val="115000"/>
                        </a:lnSpc>
                        <a:spcAft>
                          <a:spcPts val="0"/>
                        </a:spcAft>
                      </a:pPr>
                      <a:r>
                        <a:rPr lang="en-GB" sz="1100" dirty="0">
                          <a:effectLst/>
                        </a:rPr>
                        <a:t>e4 + e2 + 20 GWAS SNPs + </a:t>
                      </a:r>
                      <a:r>
                        <a:rPr lang="en-GB" sz="1100" i="1" dirty="0">
                          <a:effectLst/>
                        </a:rPr>
                        <a:t>PRS p&lt;0.7</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0.685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0.685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1.0x10</a:t>
                      </a:r>
                      <a:r>
                        <a:rPr lang="en-GB" sz="1100" baseline="30000">
                          <a:effectLst/>
                        </a:rPr>
                        <a:t>-29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1.7x10</a:t>
                      </a:r>
                      <a:r>
                        <a:rPr lang="en-GB" sz="1100" baseline="30000" dirty="0">
                          <a:effectLst/>
                        </a:rPr>
                        <a:t>-11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215103">
                <a:tc>
                  <a:txBody>
                    <a:bodyPr/>
                    <a:lstStyle/>
                    <a:p>
                      <a:pPr>
                        <a:lnSpc>
                          <a:spcPct val="115000"/>
                        </a:lnSpc>
                        <a:spcAft>
                          <a:spcPts val="0"/>
                        </a:spcAft>
                      </a:pPr>
                      <a:r>
                        <a:rPr lang="en-GB" sz="1100" dirty="0">
                          <a:effectLst/>
                        </a:rPr>
                        <a:t>e4 + e2 + 20 GWAS SNPs + </a:t>
                      </a:r>
                      <a:r>
                        <a:rPr lang="en-GB" sz="1100" i="1" dirty="0">
                          <a:effectLst/>
                        </a:rPr>
                        <a:t>PRS p&lt;0.8</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0.683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0.683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6.2x10</a:t>
                      </a:r>
                      <a:r>
                        <a:rPr lang="en-GB" sz="1100" baseline="30000">
                          <a:effectLst/>
                        </a:rPr>
                        <a:t>-30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1.2x10</a:t>
                      </a:r>
                      <a:r>
                        <a:rPr lang="en-GB" sz="1100" baseline="30000" dirty="0">
                          <a:effectLst/>
                        </a:rPr>
                        <a:t>-11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215103">
                <a:tc>
                  <a:txBody>
                    <a:bodyPr/>
                    <a:lstStyle/>
                    <a:p>
                      <a:pPr>
                        <a:lnSpc>
                          <a:spcPct val="115000"/>
                        </a:lnSpc>
                        <a:spcAft>
                          <a:spcPts val="0"/>
                        </a:spcAft>
                      </a:pPr>
                      <a:r>
                        <a:rPr lang="en-GB" sz="1100" dirty="0">
                          <a:effectLst/>
                        </a:rPr>
                        <a:t>e4 + e2 + 20 GWAS SNPs + </a:t>
                      </a:r>
                      <a:r>
                        <a:rPr lang="en-GB" sz="1100" i="1" dirty="0">
                          <a:effectLst/>
                        </a:rPr>
                        <a:t>PRS p&lt;0.9</a:t>
                      </a:r>
                      <a:endParaRPr lang="en-GB"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15000"/>
                        </a:lnSpc>
                        <a:spcAft>
                          <a:spcPts val="0"/>
                        </a:spcAft>
                      </a:pPr>
                      <a:r>
                        <a:rPr lang="en-GB" sz="1100" dirty="0">
                          <a:effectLst/>
                        </a:rPr>
                        <a:t>0.684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rPr>
                        <a:t>0.684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GB" sz="1100">
                          <a:effectLst/>
                        </a:rPr>
                        <a:t>6.3x10</a:t>
                      </a:r>
                      <a:r>
                        <a:rPr lang="en-GB" sz="1100" baseline="30000">
                          <a:effectLst/>
                        </a:rPr>
                        <a:t>-30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GB" sz="1100" dirty="0">
                          <a:effectLst/>
                        </a:rPr>
                        <a:t>1.2x10</a:t>
                      </a:r>
                      <a:r>
                        <a:rPr lang="en-GB" sz="1100" baseline="30000" dirty="0">
                          <a:effectLst/>
                        </a:rPr>
                        <a:t>-11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211421">
                <a:tc>
                  <a:txBody>
                    <a:bodyPr/>
                    <a:lstStyle/>
                    <a:p>
                      <a:pPr>
                        <a:lnSpc>
                          <a:spcPct val="115000"/>
                        </a:lnSpc>
                        <a:spcAft>
                          <a:spcPts val="0"/>
                        </a:spcAft>
                      </a:pPr>
                      <a:r>
                        <a:rPr lang="en-GB" sz="1200" b="1" dirty="0">
                          <a:solidFill>
                            <a:schemeClr val="tx1"/>
                          </a:solidFill>
                          <a:effectLst/>
                        </a:rPr>
                        <a:t>e4 + e2 + 20 GWAS SNPs + </a:t>
                      </a:r>
                      <a:r>
                        <a:rPr lang="en-GB" sz="1200" b="1" i="1" dirty="0">
                          <a:solidFill>
                            <a:schemeClr val="tx1"/>
                          </a:solidFill>
                          <a:effectLst/>
                        </a:rPr>
                        <a:t>PRS p&lt;0.5 </a:t>
                      </a:r>
                      <a:r>
                        <a:rPr lang="en-GB" sz="1200" b="1" dirty="0">
                          <a:solidFill>
                            <a:schemeClr val="tx1"/>
                          </a:solidFill>
                          <a:effectLst/>
                        </a:rPr>
                        <a:t>+ age + sex</a:t>
                      </a:r>
                      <a:endParaRPr lang="en-GB"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GB" sz="1200" b="1" dirty="0">
                          <a:solidFill>
                            <a:schemeClr val="tx1"/>
                          </a:solidFill>
                          <a:effectLst/>
                        </a:rPr>
                        <a:t>0.704</a:t>
                      </a:r>
                      <a:endParaRPr lang="en-GB"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endParaRPr lang="en-GB"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GB" sz="1200" b="1" dirty="0">
                          <a:solidFill>
                            <a:schemeClr val="tx1"/>
                          </a:solidFill>
                          <a:effectLst/>
                        </a:rPr>
                        <a:t>0.703</a:t>
                      </a:r>
                      <a:endParaRPr lang="en-GB"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200" b="1" dirty="0">
                          <a:solidFill>
                            <a:schemeClr val="tx1"/>
                          </a:solidFill>
                          <a:effectLst/>
                        </a:rPr>
                        <a:t>1.9x10</a:t>
                      </a:r>
                      <a:r>
                        <a:rPr lang="en-GB" sz="1200" b="1" baseline="30000" dirty="0">
                          <a:solidFill>
                            <a:schemeClr val="tx1"/>
                          </a:solidFill>
                          <a:effectLst/>
                        </a:rPr>
                        <a:t>-57</a:t>
                      </a:r>
                      <a:endParaRPr lang="en-GB"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15000"/>
                        </a:lnSpc>
                        <a:spcAft>
                          <a:spcPts val="0"/>
                        </a:spcAft>
                      </a:pPr>
                      <a:r>
                        <a:rPr lang="en-GB" sz="1200" b="1" dirty="0">
                          <a:solidFill>
                            <a:schemeClr val="tx1"/>
                          </a:solidFill>
                          <a:effectLst/>
                        </a:rPr>
                        <a:t>6.5x10</a:t>
                      </a:r>
                      <a:r>
                        <a:rPr lang="en-GB" sz="1200" b="1" baseline="30000" dirty="0">
                          <a:solidFill>
                            <a:schemeClr val="tx1"/>
                          </a:solidFill>
                          <a:effectLst/>
                        </a:rPr>
                        <a:t>-33</a:t>
                      </a:r>
                      <a:endParaRPr lang="en-GB"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169782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F152B-BC62-8647-975F-EEA97632A81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Disease models</a:t>
            </a:r>
          </a:p>
        </p:txBody>
      </p:sp>
      <p:pic>
        <p:nvPicPr>
          <p:cNvPr id="7" name="Picture 6" descr="A picture containing box and whisker chart&#10;&#10;Description automatically generated">
            <a:extLst>
              <a:ext uri="{FF2B5EF4-FFF2-40B4-BE49-F238E27FC236}">
                <a16:creationId xmlns:a16="http://schemas.microsoft.com/office/drawing/2014/main" id="{7322FCB9-6DD6-F04C-ADDC-311B21C3A8EC}"/>
              </a:ext>
            </a:extLst>
          </p:cNvPr>
          <p:cNvPicPr>
            <a:picLocks noChangeAspect="1"/>
          </p:cNvPicPr>
          <p:nvPr/>
        </p:nvPicPr>
        <p:blipFill>
          <a:blip r:embed="rId2"/>
          <a:stretch>
            <a:fillRect/>
          </a:stretch>
        </p:blipFill>
        <p:spPr>
          <a:xfrm>
            <a:off x="405912" y="4638507"/>
            <a:ext cx="6095348" cy="2728546"/>
          </a:xfrm>
          <a:prstGeom prst="rect">
            <a:avLst/>
          </a:prstGeom>
        </p:spPr>
      </p:pic>
      <p:grpSp>
        <p:nvGrpSpPr>
          <p:cNvPr id="9" name="Group 8">
            <a:extLst>
              <a:ext uri="{FF2B5EF4-FFF2-40B4-BE49-F238E27FC236}">
                <a16:creationId xmlns:a16="http://schemas.microsoft.com/office/drawing/2014/main" id="{63B3E10D-0AAB-1C40-8187-A1855C53F23D}"/>
              </a:ext>
            </a:extLst>
          </p:cNvPr>
          <p:cNvGrpSpPr/>
          <p:nvPr/>
        </p:nvGrpSpPr>
        <p:grpSpPr>
          <a:xfrm>
            <a:off x="347196" y="1338956"/>
            <a:ext cx="6394938" cy="4261223"/>
            <a:chOff x="5621547" y="1586482"/>
            <a:chExt cx="6394938" cy="4261223"/>
          </a:xfrm>
        </p:grpSpPr>
        <p:pic>
          <p:nvPicPr>
            <p:cNvPr id="11" name="Picture 10" descr="A picture containing box and whisker chart&#10;&#10;Description automatically generated">
              <a:extLst>
                <a:ext uri="{FF2B5EF4-FFF2-40B4-BE49-F238E27FC236}">
                  <a16:creationId xmlns:a16="http://schemas.microsoft.com/office/drawing/2014/main" id="{59600B12-63EF-6B40-B777-91047EDEFC9E}"/>
                </a:ext>
              </a:extLst>
            </p:cNvPr>
            <p:cNvPicPr>
              <a:picLocks noChangeAspect="1"/>
            </p:cNvPicPr>
            <p:nvPr/>
          </p:nvPicPr>
          <p:blipFill>
            <a:blip r:embed="rId2"/>
            <a:stretch>
              <a:fillRect/>
            </a:stretch>
          </p:blipFill>
          <p:spPr>
            <a:xfrm>
              <a:off x="5627407" y="2350565"/>
              <a:ext cx="6095348" cy="2728546"/>
            </a:xfrm>
            <a:prstGeom prst="rect">
              <a:avLst/>
            </a:prstGeom>
          </p:spPr>
        </p:pic>
        <p:sp>
          <p:nvSpPr>
            <p:cNvPr id="13" name="Rectangle 12">
              <a:extLst>
                <a:ext uri="{FF2B5EF4-FFF2-40B4-BE49-F238E27FC236}">
                  <a16:creationId xmlns:a16="http://schemas.microsoft.com/office/drawing/2014/main" id="{C9F21E27-4E31-2143-9F9D-82D95A363177}"/>
                </a:ext>
              </a:extLst>
            </p:cNvPr>
            <p:cNvSpPr/>
            <p:nvPr/>
          </p:nvSpPr>
          <p:spPr>
            <a:xfrm>
              <a:off x="6043144" y="1946370"/>
              <a:ext cx="5590691" cy="1569042"/>
            </a:xfrm>
            <a:prstGeom prst="rect">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C8B4194-D563-AA41-A27F-17BB3F97778F}"/>
                </a:ext>
              </a:extLst>
            </p:cNvPr>
            <p:cNvSpPr txBox="1"/>
            <p:nvPr/>
          </p:nvSpPr>
          <p:spPr>
            <a:xfrm>
              <a:off x="5621547" y="3628119"/>
              <a:ext cx="6394938" cy="1912171"/>
            </a:xfrm>
            <a:prstGeom prst="rect">
              <a:avLst/>
            </a:prstGeom>
            <a:solidFill>
              <a:schemeClr val="bg1"/>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2116CD57-25D6-764E-9968-AC0DA32EB7E8}"/>
                </a:ext>
              </a:extLst>
            </p:cNvPr>
            <p:cNvSpPr txBox="1"/>
            <p:nvPr/>
          </p:nvSpPr>
          <p:spPr>
            <a:xfrm>
              <a:off x="6043143" y="1586482"/>
              <a:ext cx="1168012" cy="400110"/>
            </a:xfrm>
            <a:prstGeom prst="rect">
              <a:avLst/>
            </a:prstGeom>
            <a:noFill/>
          </p:spPr>
          <p:txBody>
            <a:bodyPr wrap="none" rtlCol="0">
              <a:spAutoFit/>
            </a:bodyPr>
            <a:lstStyle/>
            <a:p>
              <a:r>
                <a:rPr lang="en-US" sz="2000" dirty="0"/>
                <a:t>Polygenic</a:t>
              </a:r>
            </a:p>
          </p:txBody>
        </p:sp>
        <p:sp>
          <p:nvSpPr>
            <p:cNvPr id="17" name="TextBox 16">
              <a:extLst>
                <a:ext uri="{FF2B5EF4-FFF2-40B4-BE49-F238E27FC236}">
                  <a16:creationId xmlns:a16="http://schemas.microsoft.com/office/drawing/2014/main" id="{C21EF868-6EBF-014F-972B-C822298EA549}"/>
                </a:ext>
              </a:extLst>
            </p:cNvPr>
            <p:cNvSpPr txBox="1"/>
            <p:nvPr/>
          </p:nvSpPr>
          <p:spPr>
            <a:xfrm>
              <a:off x="6096000" y="4043425"/>
              <a:ext cx="1275670" cy="400110"/>
            </a:xfrm>
            <a:prstGeom prst="rect">
              <a:avLst/>
            </a:prstGeom>
            <a:noFill/>
          </p:spPr>
          <p:txBody>
            <a:bodyPr wrap="none" rtlCol="0">
              <a:spAutoFit/>
            </a:bodyPr>
            <a:lstStyle/>
            <a:p>
              <a:r>
                <a:rPr lang="en-US" sz="2000" dirty="0"/>
                <a:t>Oligogenic</a:t>
              </a:r>
            </a:p>
          </p:txBody>
        </p:sp>
        <p:sp>
          <p:nvSpPr>
            <p:cNvPr id="14" name="Rectangle 13">
              <a:extLst>
                <a:ext uri="{FF2B5EF4-FFF2-40B4-BE49-F238E27FC236}">
                  <a16:creationId xmlns:a16="http://schemas.microsoft.com/office/drawing/2014/main" id="{7A4354A0-0D01-5B46-8392-FA53311D9E0C}"/>
                </a:ext>
              </a:extLst>
            </p:cNvPr>
            <p:cNvSpPr/>
            <p:nvPr/>
          </p:nvSpPr>
          <p:spPr>
            <a:xfrm>
              <a:off x="6096000" y="4525377"/>
              <a:ext cx="5590691" cy="1322328"/>
            </a:xfrm>
            <a:prstGeom prst="rect">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Table 4">
            <a:extLst>
              <a:ext uri="{FF2B5EF4-FFF2-40B4-BE49-F238E27FC236}">
                <a16:creationId xmlns:a16="http://schemas.microsoft.com/office/drawing/2014/main" id="{247DEE2E-5885-2043-83B8-1466759B8DD9}"/>
              </a:ext>
            </a:extLst>
          </p:cNvPr>
          <p:cNvGraphicFramePr>
            <a:graphicFrameLocks noGrp="1"/>
          </p:cNvGraphicFramePr>
          <p:nvPr/>
        </p:nvGraphicFramePr>
        <p:xfrm>
          <a:off x="7397610" y="1663744"/>
          <a:ext cx="4107556" cy="4664420"/>
        </p:xfrm>
        <a:graphic>
          <a:graphicData uri="http://schemas.openxmlformats.org/drawingml/2006/table">
            <a:tbl>
              <a:tblPr firstRow="1" firstCol="1" bandRow="1">
                <a:tableStyleId>{5C22544A-7EE6-4342-B048-85BDC9FD1C3A}</a:tableStyleId>
              </a:tblPr>
              <a:tblGrid>
                <a:gridCol w="3387441">
                  <a:extLst>
                    <a:ext uri="{9D8B030D-6E8A-4147-A177-3AD203B41FA5}">
                      <a16:colId xmlns:a16="http://schemas.microsoft.com/office/drawing/2014/main" val="1542819107"/>
                    </a:ext>
                  </a:extLst>
                </a:gridCol>
                <a:gridCol w="720115">
                  <a:extLst>
                    <a:ext uri="{9D8B030D-6E8A-4147-A177-3AD203B41FA5}">
                      <a16:colId xmlns:a16="http://schemas.microsoft.com/office/drawing/2014/main" val="3235784948"/>
                    </a:ext>
                  </a:extLst>
                </a:gridCol>
              </a:tblGrid>
              <a:tr h="883734">
                <a:tc>
                  <a:txBody>
                    <a:bodyPr/>
                    <a:lstStyle/>
                    <a:p>
                      <a:pPr>
                        <a:lnSpc>
                          <a:spcPct val="115000"/>
                        </a:lnSpc>
                        <a:spcAft>
                          <a:spcPts val="0"/>
                        </a:spcAft>
                      </a:pPr>
                      <a:r>
                        <a:rPr lang="en-GB" sz="1100" dirty="0">
                          <a:effectLst/>
                        </a:rPr>
                        <a:t>MODEL</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N SNPs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ctr"/>
                </a:tc>
                <a:extLst>
                  <a:ext uri="{0D108BD9-81ED-4DB2-BD59-A6C34878D82A}">
                    <a16:rowId xmlns:a16="http://schemas.microsoft.com/office/drawing/2014/main" val="1393720875"/>
                  </a:ext>
                </a:extLst>
              </a:tr>
              <a:tr h="210238">
                <a:tc>
                  <a:txBody>
                    <a:bodyPr/>
                    <a:lstStyle/>
                    <a:p>
                      <a:pPr>
                        <a:lnSpc>
                          <a:spcPct val="115000"/>
                        </a:lnSpc>
                        <a:spcAft>
                          <a:spcPts val="0"/>
                        </a:spcAft>
                      </a:pPr>
                      <a:r>
                        <a:rPr lang="en-GB" sz="1100">
                          <a:effectLst/>
                        </a:rPr>
                        <a:t>e4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1037990842"/>
                  </a:ext>
                </a:extLst>
              </a:tr>
              <a:tr h="210238">
                <a:tc>
                  <a:txBody>
                    <a:bodyPr/>
                    <a:lstStyle/>
                    <a:p>
                      <a:pPr>
                        <a:lnSpc>
                          <a:spcPct val="115000"/>
                        </a:lnSpc>
                        <a:spcAft>
                          <a:spcPts val="0"/>
                        </a:spcAft>
                      </a:pPr>
                      <a:r>
                        <a:rPr lang="en-GB" sz="1100">
                          <a:effectLst/>
                        </a:rPr>
                        <a:t>e4 + e2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3099993771"/>
                  </a:ext>
                </a:extLst>
              </a:tr>
              <a:tr h="210238">
                <a:tc>
                  <a:txBody>
                    <a:bodyPr/>
                    <a:lstStyle/>
                    <a:p>
                      <a:pPr>
                        <a:lnSpc>
                          <a:spcPct val="115000"/>
                        </a:lnSpc>
                        <a:spcAft>
                          <a:spcPts val="0"/>
                        </a:spcAft>
                      </a:pPr>
                      <a:r>
                        <a:rPr lang="en-GB" sz="1100">
                          <a:effectLst/>
                        </a:rPr>
                        <a:t>e4 + e2 + sex + age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1245039048"/>
                  </a:ext>
                </a:extLst>
              </a:tr>
              <a:tr h="210238">
                <a:tc>
                  <a:txBody>
                    <a:bodyPr/>
                    <a:lstStyle/>
                    <a:p>
                      <a:pPr>
                        <a:lnSpc>
                          <a:spcPct val="115000"/>
                        </a:lnSpc>
                        <a:spcAft>
                          <a:spcPts val="0"/>
                        </a:spcAft>
                      </a:pPr>
                      <a:r>
                        <a:rPr lang="en-GB" sz="1100">
                          <a:effectLst/>
                        </a:rPr>
                        <a:t>e4 + e2 + 20 GWAS SNPs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22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1043659741"/>
                  </a:ext>
                </a:extLst>
              </a:tr>
              <a:tr h="210238">
                <a:tc>
                  <a:txBody>
                    <a:bodyPr/>
                    <a:lstStyle/>
                    <a:p>
                      <a:pPr>
                        <a:lnSpc>
                          <a:spcPct val="115000"/>
                        </a:lnSpc>
                        <a:spcAft>
                          <a:spcPts val="0"/>
                        </a:spcAft>
                      </a:pPr>
                      <a:r>
                        <a:rPr lang="en-GB" sz="1100" dirty="0">
                          <a:effectLst/>
                        </a:rPr>
                        <a:t>e4 + e2 + 20 GWAS SNPs + PRS p&lt;0.0001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b="1" dirty="0">
                          <a:solidFill>
                            <a:srgbClr val="FF0000"/>
                          </a:solidFill>
                          <a:effectLst/>
                        </a:rPr>
                        <a:t>130</a:t>
                      </a:r>
                      <a:endParaRPr lang="en-GB" sz="11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3935908550"/>
                  </a:ext>
                </a:extLst>
              </a:tr>
              <a:tr h="210238">
                <a:tc>
                  <a:txBody>
                    <a:bodyPr/>
                    <a:lstStyle/>
                    <a:p>
                      <a:pPr>
                        <a:lnSpc>
                          <a:spcPct val="115000"/>
                        </a:lnSpc>
                        <a:spcAft>
                          <a:spcPts val="0"/>
                        </a:spcAft>
                      </a:pPr>
                      <a:r>
                        <a:rPr lang="en-GB" sz="1100" dirty="0">
                          <a:effectLst/>
                        </a:rPr>
                        <a:t>e4 + e2 + 20 GWAS SNPs + PRS p&lt;0.001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549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142478325"/>
                  </a:ext>
                </a:extLst>
              </a:tr>
              <a:tr h="210238">
                <a:tc>
                  <a:txBody>
                    <a:bodyPr/>
                    <a:lstStyle/>
                    <a:p>
                      <a:pPr>
                        <a:lnSpc>
                          <a:spcPct val="115000"/>
                        </a:lnSpc>
                        <a:spcAft>
                          <a:spcPts val="0"/>
                        </a:spcAft>
                      </a:pPr>
                      <a:r>
                        <a:rPr lang="en-GB" sz="1100" dirty="0">
                          <a:effectLst/>
                        </a:rPr>
                        <a:t>e4 + e2 + 20 GWAS SNPs + PRS p&lt;0.01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3388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2657391463"/>
                  </a:ext>
                </a:extLst>
              </a:tr>
              <a:tr h="210238">
                <a:tc>
                  <a:txBody>
                    <a:bodyPr/>
                    <a:lstStyle/>
                    <a:p>
                      <a:pPr>
                        <a:lnSpc>
                          <a:spcPct val="115000"/>
                        </a:lnSpc>
                        <a:spcAft>
                          <a:spcPts val="0"/>
                        </a:spcAft>
                      </a:pPr>
                      <a:r>
                        <a:rPr lang="en-GB" sz="1100" dirty="0">
                          <a:effectLst/>
                        </a:rPr>
                        <a:t>e4 + e2 + 20 GWAS SNPs + PRS p&lt;0.05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a:effectLst/>
                        </a:rPr>
                        <a:t>13273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3185517319"/>
                  </a:ext>
                </a:extLst>
              </a:tr>
              <a:tr h="210238">
                <a:tc>
                  <a:txBody>
                    <a:bodyPr/>
                    <a:lstStyle/>
                    <a:p>
                      <a:pPr>
                        <a:lnSpc>
                          <a:spcPct val="115000"/>
                        </a:lnSpc>
                        <a:spcAft>
                          <a:spcPts val="0"/>
                        </a:spcAft>
                      </a:pPr>
                      <a:r>
                        <a:rPr lang="en-GB" sz="1100" dirty="0">
                          <a:effectLst/>
                        </a:rPr>
                        <a:t>e4 + e2 + 20 GWAS SNPs + PRS p&lt;0.1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23676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3454439560"/>
                  </a:ext>
                </a:extLst>
              </a:tr>
              <a:tr h="210238">
                <a:tc>
                  <a:txBody>
                    <a:bodyPr/>
                    <a:lstStyle/>
                    <a:p>
                      <a:pPr>
                        <a:lnSpc>
                          <a:spcPct val="115000"/>
                        </a:lnSpc>
                        <a:spcAft>
                          <a:spcPts val="0"/>
                        </a:spcAft>
                      </a:pPr>
                      <a:r>
                        <a:rPr lang="en-GB" sz="1100" dirty="0">
                          <a:effectLst/>
                        </a:rPr>
                        <a:t>e4 + e2 + 20 GWAS SNPs + PRS p&lt;0.2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42273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2478308300"/>
                  </a:ext>
                </a:extLst>
              </a:tr>
              <a:tr h="210238">
                <a:tc>
                  <a:txBody>
                    <a:bodyPr/>
                    <a:lstStyle/>
                    <a:p>
                      <a:pPr>
                        <a:lnSpc>
                          <a:spcPct val="115000"/>
                        </a:lnSpc>
                        <a:spcAft>
                          <a:spcPts val="0"/>
                        </a:spcAft>
                      </a:pPr>
                      <a:r>
                        <a:rPr lang="en-GB" sz="1100" dirty="0">
                          <a:effectLst/>
                        </a:rPr>
                        <a:t>e4 + e2 + 20 GWAS SNPs + PRS p&lt;0.3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58963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3645911011"/>
                  </a:ext>
                </a:extLst>
              </a:tr>
              <a:tr h="210238">
                <a:tc>
                  <a:txBody>
                    <a:bodyPr/>
                    <a:lstStyle/>
                    <a:p>
                      <a:pPr>
                        <a:lnSpc>
                          <a:spcPct val="115000"/>
                        </a:lnSpc>
                        <a:spcAft>
                          <a:spcPts val="0"/>
                        </a:spcAft>
                      </a:pPr>
                      <a:r>
                        <a:rPr lang="en-GB" sz="1100" dirty="0">
                          <a:effectLst/>
                        </a:rPr>
                        <a:t>e4 + e2 + 20 GWAS SNPs + PRS p&lt;0.4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73941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1463687892"/>
                  </a:ext>
                </a:extLst>
              </a:tr>
              <a:tr h="210238">
                <a:tc>
                  <a:txBody>
                    <a:bodyPr/>
                    <a:lstStyle/>
                    <a:p>
                      <a:pPr>
                        <a:lnSpc>
                          <a:spcPct val="115000"/>
                        </a:lnSpc>
                        <a:spcAft>
                          <a:spcPts val="0"/>
                        </a:spcAft>
                      </a:pPr>
                      <a:r>
                        <a:rPr lang="en-GB" sz="1100" dirty="0">
                          <a:effectLst/>
                        </a:rPr>
                        <a:t>e4 + e2 + 20 GWAS SNPs + PRS p&lt;0.5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b="1" dirty="0">
                          <a:solidFill>
                            <a:srgbClr val="FF0000"/>
                          </a:solidFill>
                          <a:effectLst/>
                        </a:rPr>
                        <a:t>87605</a:t>
                      </a:r>
                      <a:endParaRPr lang="en-GB" sz="11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3790813823"/>
                  </a:ext>
                </a:extLst>
              </a:tr>
              <a:tr h="210238">
                <a:tc>
                  <a:txBody>
                    <a:bodyPr/>
                    <a:lstStyle/>
                    <a:p>
                      <a:pPr>
                        <a:lnSpc>
                          <a:spcPct val="115000"/>
                        </a:lnSpc>
                        <a:spcAft>
                          <a:spcPts val="0"/>
                        </a:spcAft>
                      </a:pPr>
                      <a:r>
                        <a:rPr lang="en-GB" sz="1100" dirty="0">
                          <a:effectLst/>
                        </a:rPr>
                        <a:t>e4 + e2 + 20 GWAS SNPs + PRS p&lt;0.6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99724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132902741"/>
                  </a:ext>
                </a:extLst>
              </a:tr>
              <a:tr h="210238">
                <a:tc>
                  <a:txBody>
                    <a:bodyPr/>
                    <a:lstStyle/>
                    <a:p>
                      <a:pPr>
                        <a:lnSpc>
                          <a:spcPct val="115000"/>
                        </a:lnSpc>
                        <a:spcAft>
                          <a:spcPts val="0"/>
                        </a:spcAft>
                      </a:pPr>
                      <a:r>
                        <a:rPr lang="en-GB" sz="1100" dirty="0">
                          <a:effectLst/>
                        </a:rPr>
                        <a:t>e4 + e2 + 20 GWAS SNPs + PRS p&lt;0.7</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110431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2713711988"/>
                  </a:ext>
                </a:extLst>
              </a:tr>
              <a:tr h="210238">
                <a:tc>
                  <a:txBody>
                    <a:bodyPr/>
                    <a:lstStyle/>
                    <a:p>
                      <a:pPr>
                        <a:lnSpc>
                          <a:spcPct val="115000"/>
                        </a:lnSpc>
                        <a:spcAft>
                          <a:spcPts val="0"/>
                        </a:spcAft>
                      </a:pPr>
                      <a:r>
                        <a:rPr lang="en-GB" sz="1100" dirty="0">
                          <a:effectLst/>
                        </a:rPr>
                        <a:t>e4 + e2 + 20 GWAS SNPs + PRS p&lt;0.8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119616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3764662496"/>
                  </a:ext>
                </a:extLst>
              </a:tr>
              <a:tr h="210238">
                <a:tc>
                  <a:txBody>
                    <a:bodyPr/>
                    <a:lstStyle/>
                    <a:p>
                      <a:pPr>
                        <a:lnSpc>
                          <a:spcPct val="115000"/>
                        </a:lnSpc>
                        <a:spcAft>
                          <a:spcPts val="0"/>
                        </a:spcAft>
                      </a:pPr>
                      <a:r>
                        <a:rPr lang="en-GB" sz="1100" dirty="0">
                          <a:effectLst/>
                        </a:rPr>
                        <a:t>e4 + e2 + 20 GWAS SNPs + PRS p&lt;0.9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dirty="0">
                          <a:effectLst/>
                        </a:rPr>
                        <a:t>127585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180235928"/>
                  </a:ext>
                </a:extLst>
              </a:tr>
              <a:tr h="206640">
                <a:tc>
                  <a:txBody>
                    <a:bodyPr/>
                    <a:lstStyle/>
                    <a:p>
                      <a:pPr>
                        <a:lnSpc>
                          <a:spcPct val="115000"/>
                        </a:lnSpc>
                        <a:spcAft>
                          <a:spcPts val="0"/>
                        </a:spcAft>
                      </a:pPr>
                      <a:r>
                        <a:rPr lang="en-GB" sz="1100" dirty="0">
                          <a:effectLst/>
                        </a:rPr>
                        <a:t>e4 + e2 + 20 GWAS SNPs + PRS p&lt;0.5 + age + sex</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tc>
                  <a:txBody>
                    <a:bodyPr/>
                    <a:lstStyle/>
                    <a:p>
                      <a:pPr algn="ctr">
                        <a:lnSpc>
                          <a:spcPct val="115000"/>
                        </a:lnSpc>
                        <a:spcAft>
                          <a:spcPts val="0"/>
                        </a:spcAft>
                      </a:pPr>
                      <a:r>
                        <a:rPr lang="en-GB" sz="1100" b="0" dirty="0">
                          <a:solidFill>
                            <a:schemeClr val="tx1"/>
                          </a:solidFill>
                          <a:effectLst/>
                        </a:rPr>
                        <a:t>87605</a:t>
                      </a:r>
                      <a:endParaRPr lang="en-GB"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5620" marR="45620" marT="0" marB="0" anchor="b"/>
                </a:tc>
                <a:extLst>
                  <a:ext uri="{0D108BD9-81ED-4DB2-BD59-A6C34878D82A}">
                    <a16:rowId xmlns:a16="http://schemas.microsoft.com/office/drawing/2014/main" val="3519128941"/>
                  </a:ext>
                </a:extLst>
              </a:tr>
            </a:tbl>
          </a:graphicData>
        </a:graphic>
      </p:graphicFrame>
      <p:sp>
        <p:nvSpPr>
          <p:cNvPr id="20" name="TextBox 19">
            <a:extLst>
              <a:ext uri="{FF2B5EF4-FFF2-40B4-BE49-F238E27FC236}">
                <a16:creationId xmlns:a16="http://schemas.microsoft.com/office/drawing/2014/main" id="{32AD98DE-EACB-5F4B-BF11-336F8C88B6CB}"/>
              </a:ext>
            </a:extLst>
          </p:cNvPr>
          <p:cNvSpPr txBox="1"/>
          <p:nvPr/>
        </p:nvSpPr>
        <p:spPr>
          <a:xfrm>
            <a:off x="123509" y="6431818"/>
            <a:ext cx="1973810" cy="276999"/>
          </a:xfrm>
          <a:prstGeom prst="rect">
            <a:avLst/>
          </a:prstGeom>
          <a:noFill/>
        </p:spPr>
        <p:txBody>
          <a:bodyPr wrap="none" rtlCol="0">
            <a:spAutoFit/>
          </a:bodyPr>
          <a:lstStyle/>
          <a:p>
            <a:r>
              <a:rPr lang="en-US" sz="1200" dirty="0"/>
              <a:t>Zang et al (2020), Nat Comm</a:t>
            </a:r>
          </a:p>
        </p:txBody>
      </p:sp>
      <p:sp>
        <p:nvSpPr>
          <p:cNvPr id="21" name="Title 1">
            <a:extLst>
              <a:ext uri="{FF2B5EF4-FFF2-40B4-BE49-F238E27FC236}">
                <a16:creationId xmlns:a16="http://schemas.microsoft.com/office/drawing/2014/main" id="{9DCDEAD6-EA48-B345-85BB-2EE84C111C59}"/>
              </a:ext>
            </a:extLst>
          </p:cNvPr>
          <p:cNvSpPr txBox="1">
            <a:spLocks/>
          </p:cNvSpPr>
          <p:nvPr/>
        </p:nvSpPr>
        <p:spPr>
          <a:xfrm>
            <a:off x="647962" y="117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Disease model</a:t>
            </a:r>
            <a:endParaRPr lang="en-US" dirty="0"/>
          </a:p>
        </p:txBody>
      </p:sp>
    </p:spTree>
    <p:extLst>
      <p:ext uri="{BB962C8B-B14F-4D97-AF65-F5344CB8AC3E}">
        <p14:creationId xmlns:p14="http://schemas.microsoft.com/office/powerpoint/2010/main" val="380287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3EE3D59-642B-3042-A145-11B915774EB2}"/>
              </a:ext>
            </a:extLst>
          </p:cNvPr>
          <p:cNvSpPr txBox="1">
            <a:spLocks/>
          </p:cNvSpPr>
          <p:nvPr/>
        </p:nvSpPr>
        <p:spPr>
          <a:xfrm>
            <a:off x="838200" y="484013"/>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Sample of screened aged matched or path-confirmed 271 cases and 278 controls</a:t>
            </a:r>
            <a:br>
              <a:rPr lang="en-US" dirty="0"/>
            </a:br>
            <a:endParaRPr lang="en-US" dirty="0"/>
          </a:p>
        </p:txBody>
      </p:sp>
      <p:sp>
        <p:nvSpPr>
          <p:cNvPr id="4" name="Rectangle 3">
            <a:extLst>
              <a:ext uri="{FF2B5EF4-FFF2-40B4-BE49-F238E27FC236}">
                <a16:creationId xmlns:a16="http://schemas.microsoft.com/office/drawing/2014/main" id="{78C64672-91FC-914D-A8DB-DD4D558631FD}"/>
              </a:ext>
            </a:extLst>
          </p:cNvPr>
          <p:cNvSpPr/>
          <p:nvPr/>
        </p:nvSpPr>
        <p:spPr>
          <a:xfrm>
            <a:off x="2044535" y="1278790"/>
            <a:ext cx="7503721" cy="369332"/>
          </a:xfrm>
          <a:prstGeom prst="rect">
            <a:avLst/>
          </a:prstGeom>
        </p:spPr>
        <p:txBody>
          <a:bodyPr wrap="none">
            <a:spAutoFit/>
          </a:bodyPr>
          <a:lstStyle/>
          <a:p>
            <a:r>
              <a:rPr lang="en-US" dirty="0"/>
              <a:t>(a subsample of ADNI and AD-AMP excluding overlap with Kunkle et al (2019))</a:t>
            </a:r>
          </a:p>
        </p:txBody>
      </p:sp>
      <p:sp>
        <p:nvSpPr>
          <p:cNvPr id="6" name="Rectangle 5">
            <a:extLst>
              <a:ext uri="{FF2B5EF4-FFF2-40B4-BE49-F238E27FC236}">
                <a16:creationId xmlns:a16="http://schemas.microsoft.com/office/drawing/2014/main" id="{C758D489-7844-0748-A594-AF53EB2253EF}"/>
              </a:ext>
            </a:extLst>
          </p:cNvPr>
          <p:cNvSpPr/>
          <p:nvPr/>
        </p:nvSpPr>
        <p:spPr>
          <a:xfrm>
            <a:off x="409903" y="6373987"/>
            <a:ext cx="11693670" cy="276999"/>
          </a:xfrm>
          <a:prstGeom prst="rect">
            <a:avLst/>
          </a:prstGeom>
        </p:spPr>
        <p:txBody>
          <a:bodyPr wrap="square">
            <a:spAutoFit/>
          </a:bodyPr>
          <a:lstStyle/>
          <a:p>
            <a:r>
              <a:rPr lang="en-US" sz="1200" i="1" dirty="0" err="1"/>
              <a:t>Leonenko</a:t>
            </a:r>
            <a:r>
              <a:rPr lang="en-US" sz="1200" i="1" dirty="0"/>
              <a:t>, Baker et al (2021). Identifying individuals with high risk of Alzheimer’s Disease using PRS is most accurate when using all genetic information. Nature Communications, 12: 4506</a:t>
            </a:r>
            <a:endParaRPr lang="en-GB" sz="1200" i="1" dirty="0"/>
          </a:p>
        </p:txBody>
      </p:sp>
      <p:pic>
        <p:nvPicPr>
          <p:cNvPr id="3" name="Picture 2" descr="Chart, line chart&#10;&#10;Description automatically generated">
            <a:extLst>
              <a:ext uri="{FF2B5EF4-FFF2-40B4-BE49-F238E27FC236}">
                <a16:creationId xmlns:a16="http://schemas.microsoft.com/office/drawing/2014/main" id="{50204B84-671B-9C4F-A33C-F5FA1DD7EF17}"/>
              </a:ext>
            </a:extLst>
          </p:cNvPr>
          <p:cNvPicPr>
            <a:picLocks noChangeAspect="1"/>
          </p:cNvPicPr>
          <p:nvPr/>
        </p:nvPicPr>
        <p:blipFill>
          <a:blip r:embed="rId3"/>
          <a:stretch>
            <a:fillRect/>
          </a:stretch>
        </p:blipFill>
        <p:spPr>
          <a:xfrm>
            <a:off x="1137548" y="1648122"/>
            <a:ext cx="9916903" cy="4336348"/>
          </a:xfrm>
          <a:prstGeom prst="rect">
            <a:avLst/>
          </a:prstGeom>
        </p:spPr>
      </p:pic>
    </p:spTree>
    <p:extLst>
      <p:ext uri="{BB962C8B-B14F-4D97-AF65-F5344CB8AC3E}">
        <p14:creationId xmlns:p14="http://schemas.microsoft.com/office/powerpoint/2010/main" val="3800643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D284-9AB3-E05B-8573-3FC50891E884}"/>
              </a:ext>
            </a:extLst>
          </p:cNvPr>
          <p:cNvSpPr>
            <a:spLocks noGrp="1"/>
          </p:cNvSpPr>
          <p:nvPr>
            <p:ph type="title"/>
          </p:nvPr>
        </p:nvSpPr>
        <p:spPr/>
        <p:txBody>
          <a:bodyPr>
            <a:normAutofit/>
          </a:bodyPr>
          <a:lstStyle/>
          <a:p>
            <a:r>
              <a:rPr lang="en-GB" dirty="0">
                <a:latin typeface="+mn-lt"/>
                <a:ea typeface="Times New Roman" panose="02020603050405020304" pitchFamily="18" charset="0"/>
              </a:rPr>
              <a:t>Association results between disease status and polygenic risk scores in ADNI dataset</a:t>
            </a:r>
            <a:r>
              <a:rPr lang="en-GB" dirty="0">
                <a:latin typeface="+mn-lt"/>
              </a:rPr>
              <a:t> </a:t>
            </a:r>
            <a:endParaRPr lang="en-US" dirty="0">
              <a:latin typeface="+mn-lt"/>
            </a:endParaRPr>
          </a:p>
        </p:txBody>
      </p:sp>
      <p:graphicFrame>
        <p:nvGraphicFramePr>
          <p:cNvPr id="6" name="Table 5">
            <a:extLst>
              <a:ext uri="{FF2B5EF4-FFF2-40B4-BE49-F238E27FC236}">
                <a16:creationId xmlns:a16="http://schemas.microsoft.com/office/drawing/2014/main" id="{4CEAC44E-D225-4A9D-0623-312B107EB299}"/>
              </a:ext>
            </a:extLst>
          </p:cNvPr>
          <p:cNvGraphicFramePr>
            <a:graphicFrameLocks noGrp="1"/>
          </p:cNvGraphicFramePr>
          <p:nvPr>
            <p:extLst>
              <p:ext uri="{D42A27DB-BD31-4B8C-83A1-F6EECF244321}">
                <p14:modId xmlns:p14="http://schemas.microsoft.com/office/powerpoint/2010/main" val="3386251657"/>
              </p:ext>
            </p:extLst>
          </p:nvPr>
        </p:nvGraphicFramePr>
        <p:xfrm>
          <a:off x="687574" y="2118115"/>
          <a:ext cx="10378042" cy="3910526"/>
        </p:xfrm>
        <a:graphic>
          <a:graphicData uri="http://schemas.openxmlformats.org/drawingml/2006/table">
            <a:tbl>
              <a:tblPr firstRow="1" firstCol="1" bandRow="1">
                <a:tableStyleId>{5940675A-B579-460E-94D1-54222C63F5DA}</a:tableStyleId>
              </a:tblPr>
              <a:tblGrid>
                <a:gridCol w="1002193">
                  <a:extLst>
                    <a:ext uri="{9D8B030D-6E8A-4147-A177-3AD203B41FA5}">
                      <a16:colId xmlns:a16="http://schemas.microsoft.com/office/drawing/2014/main" val="962679822"/>
                    </a:ext>
                  </a:extLst>
                </a:gridCol>
                <a:gridCol w="861849">
                  <a:extLst>
                    <a:ext uri="{9D8B030D-6E8A-4147-A177-3AD203B41FA5}">
                      <a16:colId xmlns:a16="http://schemas.microsoft.com/office/drawing/2014/main" val="3314094491"/>
                    </a:ext>
                  </a:extLst>
                </a:gridCol>
                <a:gridCol w="810000">
                  <a:extLst>
                    <a:ext uri="{9D8B030D-6E8A-4147-A177-3AD203B41FA5}">
                      <a16:colId xmlns:a16="http://schemas.microsoft.com/office/drawing/2014/main" val="2207142942"/>
                    </a:ext>
                  </a:extLst>
                </a:gridCol>
                <a:gridCol w="810000">
                  <a:extLst>
                    <a:ext uri="{9D8B030D-6E8A-4147-A177-3AD203B41FA5}">
                      <a16:colId xmlns:a16="http://schemas.microsoft.com/office/drawing/2014/main" val="2947073403"/>
                    </a:ext>
                  </a:extLst>
                </a:gridCol>
                <a:gridCol w="936000">
                  <a:extLst>
                    <a:ext uri="{9D8B030D-6E8A-4147-A177-3AD203B41FA5}">
                      <a16:colId xmlns:a16="http://schemas.microsoft.com/office/drawing/2014/main" val="1910220898"/>
                    </a:ext>
                  </a:extLst>
                </a:gridCol>
                <a:gridCol w="810000">
                  <a:extLst>
                    <a:ext uri="{9D8B030D-6E8A-4147-A177-3AD203B41FA5}">
                      <a16:colId xmlns:a16="http://schemas.microsoft.com/office/drawing/2014/main" val="1098020837"/>
                    </a:ext>
                  </a:extLst>
                </a:gridCol>
                <a:gridCol w="810000">
                  <a:extLst>
                    <a:ext uri="{9D8B030D-6E8A-4147-A177-3AD203B41FA5}">
                      <a16:colId xmlns:a16="http://schemas.microsoft.com/office/drawing/2014/main" val="2298546533"/>
                    </a:ext>
                  </a:extLst>
                </a:gridCol>
                <a:gridCol w="810000">
                  <a:extLst>
                    <a:ext uri="{9D8B030D-6E8A-4147-A177-3AD203B41FA5}">
                      <a16:colId xmlns:a16="http://schemas.microsoft.com/office/drawing/2014/main" val="2599178746"/>
                    </a:ext>
                  </a:extLst>
                </a:gridCol>
                <a:gridCol w="936000">
                  <a:extLst>
                    <a:ext uri="{9D8B030D-6E8A-4147-A177-3AD203B41FA5}">
                      <a16:colId xmlns:a16="http://schemas.microsoft.com/office/drawing/2014/main" val="4239604051"/>
                    </a:ext>
                  </a:extLst>
                </a:gridCol>
                <a:gridCol w="810000">
                  <a:extLst>
                    <a:ext uri="{9D8B030D-6E8A-4147-A177-3AD203B41FA5}">
                      <a16:colId xmlns:a16="http://schemas.microsoft.com/office/drawing/2014/main" val="3230241573"/>
                    </a:ext>
                  </a:extLst>
                </a:gridCol>
                <a:gridCol w="972000">
                  <a:extLst>
                    <a:ext uri="{9D8B030D-6E8A-4147-A177-3AD203B41FA5}">
                      <a16:colId xmlns:a16="http://schemas.microsoft.com/office/drawing/2014/main" val="823413016"/>
                    </a:ext>
                  </a:extLst>
                </a:gridCol>
                <a:gridCol w="810000">
                  <a:extLst>
                    <a:ext uri="{9D8B030D-6E8A-4147-A177-3AD203B41FA5}">
                      <a16:colId xmlns:a16="http://schemas.microsoft.com/office/drawing/2014/main" val="1935109312"/>
                    </a:ext>
                  </a:extLst>
                </a:gridCol>
              </a:tblGrid>
              <a:tr h="423840">
                <a:tc>
                  <a:txBody>
                    <a:bodyPr/>
                    <a:lstStyle/>
                    <a:p>
                      <a:pPr algn="ctr"/>
                      <a:endParaRPr lang="en-GB" sz="1600" dirty="0">
                        <a:effectLst/>
                      </a:endParaRPr>
                    </a:p>
                  </a:txBody>
                  <a:tcPr marL="68564" marR="68564" marT="0"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dirty="0">
                        <a:effectLst/>
                        <a:latin typeface="Times New Roman" panose="02020603050405020304" pitchFamily="18" charset="0"/>
                        <a:cs typeface="Times New Roman" panose="02020603050405020304" pitchFamily="18" charset="0"/>
                      </a:endParaRPr>
                    </a:p>
                  </a:txBody>
                  <a:tcPr marL="68564" marR="685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r>
                        <a:rPr lang="en-GB" sz="1600" b="1" i="0" dirty="0">
                          <a:effectLst/>
                        </a:rPr>
                        <a:t>APOE (</a:t>
                      </a:r>
                      <a:r>
                        <a:rPr lang="en-GB" sz="1600" b="1" i="0" dirty="0">
                          <a:effectLst/>
                          <a:sym typeface="Symbol" pitchFamily="2" charset="2"/>
                        </a:rPr>
                        <a:t></a:t>
                      </a:r>
                      <a:r>
                        <a:rPr lang="en-GB" sz="1600" b="1" i="0" dirty="0">
                          <a:effectLst/>
                        </a:rPr>
                        <a:t>4+</a:t>
                      </a:r>
                      <a:r>
                        <a:rPr lang="en-GB" sz="1600" b="1" i="0" dirty="0">
                          <a:effectLst/>
                          <a:sym typeface="Symbol" pitchFamily="2" charset="2"/>
                        </a:rPr>
                        <a:t></a:t>
                      </a:r>
                      <a:r>
                        <a:rPr lang="en-GB" sz="1600" b="1" i="0" dirty="0">
                          <a:effectLst/>
                        </a:rPr>
                        <a:t>2)</a:t>
                      </a:r>
                    </a:p>
                  </a:txBody>
                  <a:tcPr marL="68564" marR="68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GB" sz="1600" b="1" i="0" dirty="0">
                          <a:effectLst/>
                        </a:rPr>
                        <a:t>PRS (excl. APOE region)</a:t>
                      </a:r>
                    </a:p>
                    <a:p>
                      <a:pPr algn="ctr"/>
                      <a:r>
                        <a:rPr lang="en-GB" sz="1600" b="1" i="0" dirty="0">
                          <a:effectLst/>
                        </a:rPr>
                        <a:t>(p</a:t>
                      </a:r>
                      <a:r>
                        <a:rPr lang="en-GB" sz="1600" b="1" i="0" baseline="-25000" dirty="0">
                          <a:effectLst/>
                        </a:rPr>
                        <a:t>T</a:t>
                      </a:r>
                      <a:r>
                        <a:rPr lang="en-GB" sz="1600" b="1" i="0" dirty="0">
                          <a:effectLst/>
                          <a:sym typeface="Symbol" pitchFamily="2" charset="2"/>
                        </a:rPr>
                        <a:t></a:t>
                      </a:r>
                      <a:r>
                        <a:rPr lang="en-GB" sz="1600" b="1" i="0" dirty="0">
                          <a:effectLst/>
                        </a:rPr>
                        <a:t>0.5)</a:t>
                      </a:r>
                      <a:endParaRPr lang="en-GB" sz="1600" b="1"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GB" sz="1600" b="1" i="0" dirty="0">
                          <a:effectLst/>
                        </a:rPr>
                        <a:t>APOE + PRS</a:t>
                      </a:r>
                    </a:p>
                    <a:p>
                      <a:pPr algn="ctr"/>
                      <a:r>
                        <a:rPr lang="en-GB" sz="1600" b="1" i="0" dirty="0">
                          <a:effectLst/>
                        </a:rPr>
                        <a:t>(p</a:t>
                      </a:r>
                      <a:r>
                        <a:rPr lang="en-GB" sz="1600" b="1" i="0" baseline="-25000" dirty="0">
                          <a:effectLst/>
                        </a:rPr>
                        <a:t>T</a:t>
                      </a:r>
                      <a:r>
                        <a:rPr lang="en-GB" sz="1600" b="1" i="0" dirty="0">
                          <a:effectLst/>
                          <a:sym typeface="Symbol" pitchFamily="2" charset="2"/>
                        </a:rPr>
                        <a:t></a:t>
                      </a:r>
                      <a:r>
                        <a:rPr lang="en-GB" sz="1600" b="1" i="0" dirty="0">
                          <a:effectLst/>
                        </a:rPr>
                        <a:t>0.5)</a:t>
                      </a:r>
                      <a:endParaRPr lang="en-GB" sz="1600" b="1"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4210405551"/>
                  </a:ext>
                </a:extLst>
              </a:tr>
              <a:tr h="360000">
                <a:tc>
                  <a:txBody>
                    <a:bodyPr/>
                    <a:lstStyle/>
                    <a:p>
                      <a:pPr algn="ctr"/>
                      <a:r>
                        <a:rPr lang="en-GB" sz="1600" b="1" i="0" dirty="0">
                          <a:effectLst/>
                        </a:rPr>
                        <a:t>Age</a:t>
                      </a:r>
                    </a:p>
                  </a:txBody>
                  <a:tcPr marL="68564" marR="68564" marT="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b="1" i="0" dirty="0">
                          <a:effectLst/>
                        </a:rPr>
                        <a:t>N</a:t>
                      </a:r>
                      <a:endParaRPr lang="en-GB" sz="1600" b="1" i="0" dirty="0">
                        <a:effectLst/>
                        <a:latin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GB" sz="1600" b="1" i="1" dirty="0">
                          <a:effectLst/>
                          <a:sym typeface="Symbol" pitchFamily="2" charset="2"/>
                        </a:rPr>
                        <a:t></a:t>
                      </a:r>
                      <a:endParaRPr lang="en-GB"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b="1" i="1" dirty="0">
                          <a:effectLst/>
                        </a:rPr>
                        <a:t>SE</a:t>
                      </a:r>
                      <a:endParaRPr lang="en-GB"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b="1" i="1" dirty="0">
                          <a:effectLst/>
                        </a:rPr>
                        <a:t>P</a:t>
                      </a:r>
                      <a:endParaRPr lang="en-GB"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b="1" i="1" dirty="0">
                          <a:effectLst/>
                        </a:rPr>
                        <a:t>AUC</a:t>
                      </a:r>
                      <a:endParaRPr lang="en-GB"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b="1" i="1" dirty="0">
                          <a:effectLst/>
                          <a:sym typeface="Symbol" pitchFamily="2" charset="2"/>
                        </a:rPr>
                        <a:t></a:t>
                      </a:r>
                      <a:endParaRPr lang="en-GB"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b="1" i="1" dirty="0">
                          <a:effectLst/>
                        </a:rPr>
                        <a:t>SE</a:t>
                      </a:r>
                      <a:endParaRPr lang="en-GB"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b="1" i="1" dirty="0">
                          <a:effectLst/>
                        </a:rPr>
                        <a:t>P</a:t>
                      </a:r>
                      <a:endParaRPr lang="en-GB"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b="1" i="1" dirty="0">
                          <a:effectLst/>
                        </a:rPr>
                        <a:t>AUC</a:t>
                      </a:r>
                      <a:endParaRPr lang="en-GB"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b="1" i="1" dirty="0">
                          <a:effectLst/>
                        </a:rPr>
                        <a:t>P</a:t>
                      </a:r>
                      <a:endParaRPr lang="en-GB"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b="1" i="1" dirty="0">
                          <a:effectLst/>
                        </a:rPr>
                        <a:t>AUC</a:t>
                      </a:r>
                      <a:endParaRPr lang="en-GB"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7231336"/>
                  </a:ext>
                </a:extLst>
              </a:tr>
              <a:tr h="838003">
                <a:tc>
                  <a:txBody>
                    <a:bodyPr/>
                    <a:lstStyle/>
                    <a:p>
                      <a:pPr algn="ctr"/>
                      <a:r>
                        <a:rPr lang="en-GB" sz="1600" dirty="0">
                          <a:effectLst/>
                        </a:rPr>
                        <a:t>&lt; 80</a:t>
                      </a:r>
                      <a:endParaRPr lang="en-GB" sz="1600" dirty="0">
                        <a:effectLst/>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600" dirty="0">
                          <a:effectLst/>
                        </a:rPr>
                        <a:t>AD=87</a:t>
                      </a:r>
                    </a:p>
                    <a:p>
                      <a:pPr algn="ctr"/>
                      <a:r>
                        <a:rPr lang="en-GB" sz="1600" dirty="0">
                          <a:effectLst/>
                        </a:rPr>
                        <a:t>NL=125</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tcPr>
                </a:tc>
                <a:tc>
                  <a:txBody>
                    <a:bodyPr/>
                    <a:lstStyle/>
                    <a:p>
                      <a:pPr algn="ctr"/>
                      <a:r>
                        <a:rPr lang="en-GB" sz="1600" dirty="0">
                          <a:effectLst/>
                        </a:rPr>
                        <a:t>1.151</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600" dirty="0">
                          <a:effectLst/>
                        </a:rPr>
                        <a:t>0.194</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600" dirty="0">
                          <a:effectLst/>
                        </a:rPr>
                        <a:t>3.01x10</a:t>
                      </a:r>
                      <a:r>
                        <a:rPr lang="en-GB" sz="1600" baseline="30000" dirty="0">
                          <a:effectLst/>
                        </a:rPr>
                        <a:t>-9</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600" b="1" dirty="0">
                          <a:solidFill>
                            <a:schemeClr val="accent1"/>
                          </a:solidFill>
                          <a:effectLst/>
                        </a:rPr>
                        <a:t>0.744</a:t>
                      </a:r>
                      <a:endParaRPr lang="en-GB" sz="1600" b="1"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600">
                          <a:effectLst/>
                        </a:rPr>
                        <a:t>0.677</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600" dirty="0">
                          <a:effectLst/>
                        </a:rPr>
                        <a:t>0.169</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600" dirty="0">
                          <a:effectLst/>
                        </a:rPr>
                        <a:t>1.99x10</a:t>
                      </a:r>
                      <a:r>
                        <a:rPr lang="en-GB" sz="1600" baseline="30000" dirty="0">
                          <a:effectLst/>
                        </a:rPr>
                        <a:t>-5</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600" b="1" dirty="0">
                          <a:solidFill>
                            <a:srgbClr val="FF0000"/>
                          </a:solidFill>
                          <a:effectLst/>
                        </a:rPr>
                        <a:t>0.677</a:t>
                      </a:r>
                      <a:endParaRPr lang="en-GB"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600" dirty="0">
                          <a:effectLst/>
                        </a:rPr>
                        <a:t>1.75x10</a:t>
                      </a:r>
                      <a:r>
                        <a:rPr lang="en-GB" sz="1600" baseline="30000" dirty="0">
                          <a:effectLst/>
                        </a:rPr>
                        <a:t>-10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600" dirty="0">
                          <a:effectLst/>
                        </a:rPr>
                        <a:t>0.798</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58590958"/>
                  </a:ext>
                </a:extLst>
              </a:tr>
              <a:tr h="838003">
                <a:tc>
                  <a:txBody>
                    <a:bodyPr/>
                    <a:lstStyle/>
                    <a:p>
                      <a:pPr algn="ctr"/>
                      <a:r>
                        <a:rPr lang="en-GB" sz="1600" dirty="0">
                          <a:effectLst/>
                          <a:sym typeface="Symbol" pitchFamily="2" charset="2"/>
                        </a:rPr>
                        <a:t> </a:t>
                      </a:r>
                      <a:r>
                        <a:rPr lang="en-GB" sz="1600" dirty="0">
                          <a:effectLst/>
                        </a:rPr>
                        <a:t>80</a:t>
                      </a:r>
                      <a:endParaRPr lang="en-GB" sz="1600" dirty="0">
                        <a:effectLst/>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GB" sz="1600" dirty="0">
                          <a:effectLst/>
                        </a:rPr>
                        <a:t>AD=87</a:t>
                      </a:r>
                    </a:p>
                    <a:p>
                      <a:pPr algn="ctr"/>
                      <a:r>
                        <a:rPr lang="en-GB" sz="1600" dirty="0">
                          <a:effectLst/>
                        </a:rPr>
                        <a:t>NL=99</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GB" sz="1600">
                          <a:effectLst/>
                        </a:rPr>
                        <a:t>0.780</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600">
                          <a:effectLst/>
                        </a:rPr>
                        <a:t>0.174</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600" dirty="0">
                          <a:effectLst/>
                        </a:rPr>
                        <a:t>7.08x10</a:t>
                      </a:r>
                      <a:r>
                        <a:rPr lang="en-GB" sz="1600" baseline="30000" dirty="0">
                          <a:effectLst/>
                        </a:rPr>
                        <a:t>-6</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600" b="1" dirty="0">
                          <a:solidFill>
                            <a:schemeClr val="accent1"/>
                          </a:solidFill>
                          <a:effectLst/>
                        </a:rPr>
                        <a:t>0.667</a:t>
                      </a:r>
                      <a:endParaRPr lang="en-GB" sz="1600" b="1"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GB" sz="1600">
                          <a:effectLst/>
                        </a:rPr>
                        <a:t>1.456</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600">
                          <a:effectLst/>
                        </a:rPr>
                        <a:t>0.229</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600" dirty="0">
                          <a:effectLst/>
                        </a:rPr>
                        <a:t>1.9x10</a:t>
                      </a:r>
                      <a:r>
                        <a:rPr lang="en-GB" sz="1600" baseline="30000" dirty="0">
                          <a:effectLst/>
                        </a:rPr>
                        <a:t>-10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600" b="1" dirty="0">
                          <a:solidFill>
                            <a:srgbClr val="FF0000"/>
                          </a:solidFill>
                          <a:effectLst/>
                        </a:rPr>
                        <a:t>0.811</a:t>
                      </a:r>
                      <a:endParaRPr lang="en-GB"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GB" sz="1600" dirty="0">
                          <a:effectLst/>
                        </a:rPr>
                        <a:t>7.04x10</a:t>
                      </a:r>
                      <a:r>
                        <a:rPr lang="en-GB" sz="1600" baseline="30000" dirty="0">
                          <a:effectLst/>
                        </a:rPr>
                        <a:t>-11</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600" dirty="0">
                          <a:effectLst/>
                        </a:rPr>
                        <a:t>0.825</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19992479"/>
                  </a:ext>
                </a:extLst>
              </a:tr>
              <a:tr h="472440">
                <a:tc gridSpan="12">
                  <a:txBody>
                    <a:bodyPr/>
                    <a:lstStyle/>
                    <a:p>
                      <a:endParaRPr lang="en-GB" sz="1600" b="0" dirty="0">
                        <a:effectLst/>
                      </a:endParaRPr>
                    </a:p>
                    <a:p>
                      <a:r>
                        <a:rPr lang="en-GB" sz="1600" b="0" dirty="0">
                          <a:effectLst/>
                        </a:rPr>
                        <a:t>The models were adjusted for PCs, participants’ age at last assessment and sex. Genetic variants with p-value </a:t>
                      </a:r>
                      <a:r>
                        <a:rPr lang="en-GB" sz="1600" b="0" dirty="0" err="1">
                          <a:effectLst/>
                        </a:rPr>
                        <a:t>p</a:t>
                      </a:r>
                      <a:r>
                        <a:rPr lang="en-GB" sz="1600" b="0" baseline="-25000" dirty="0" err="1">
                          <a:effectLst/>
                        </a:rPr>
                        <a:t>T</a:t>
                      </a:r>
                      <a:r>
                        <a:rPr lang="en-GB" sz="1600" b="0" dirty="0">
                          <a:effectLst/>
                        </a:rPr>
                        <a:t>≤ 0.5 from Kunkle et al (2019) summary statistics were used to calculate the genetic score.</a:t>
                      </a:r>
                    </a:p>
                    <a:p>
                      <a:endParaRPr lang="en-GB"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20233699"/>
                  </a:ext>
                </a:extLst>
              </a:tr>
              <a:tr h="472440">
                <a:tc gridSpan="1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effectLst/>
                        </a:rPr>
                        <a:t>Key: N, sample size; APOE, Apolipoprotein E; </a:t>
                      </a:r>
                      <a:r>
                        <a:rPr lang="en-GB" sz="1100" b="0" dirty="0" err="1">
                          <a:effectLst/>
                        </a:rPr>
                        <a:t>p</a:t>
                      </a:r>
                      <a:r>
                        <a:rPr lang="en-GB" sz="1100" b="0" baseline="-25000" dirty="0" err="1">
                          <a:effectLst/>
                        </a:rPr>
                        <a:t>T</a:t>
                      </a:r>
                      <a:r>
                        <a:rPr lang="en-GB" sz="1100" b="0" baseline="-25000" dirty="0">
                          <a:effectLst/>
                        </a:rPr>
                        <a:t>,</a:t>
                      </a:r>
                      <a:r>
                        <a:rPr lang="en-GB" sz="1100" b="0" dirty="0">
                          <a:effectLst/>
                        </a:rPr>
                        <a:t> p-value with threshold T</a:t>
                      </a:r>
                      <a:r>
                        <a:rPr lang="en-GB" sz="1100" b="0" dirty="0">
                          <a:effectLst/>
                          <a:sym typeface="Symbol" pitchFamily="2" charset="2"/>
                        </a:rPr>
                        <a:t></a:t>
                      </a:r>
                      <a:r>
                        <a:rPr lang="en-GB" sz="1100" b="0" dirty="0">
                          <a:effectLst/>
                        </a:rPr>
                        <a:t>0.5; PRS, Polygenic Risk Score; excl., excluding; </a:t>
                      </a:r>
                      <a:r>
                        <a:rPr lang="en-GB" sz="1100" b="0" dirty="0">
                          <a:effectLst/>
                          <a:sym typeface="Symbol" pitchFamily="2" charset="2"/>
                        </a:rPr>
                        <a:t></a:t>
                      </a:r>
                      <a:r>
                        <a:rPr lang="en-GB" sz="1100" b="0" dirty="0">
                          <a:effectLst/>
                        </a:rPr>
                        <a:t>, beta coefficient (effect size); SE, Standard Error; P, P-value; AUC, Area Under the Curve; AD, Alzheimer’s Disease; NL, Non-Demented/controls. Logistic regression was performed. </a:t>
                      </a:r>
                      <a:endParaRPr lang="en-GB" sz="11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64" marR="68564"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44600546"/>
                  </a:ext>
                </a:extLst>
              </a:tr>
            </a:tbl>
          </a:graphicData>
        </a:graphic>
      </p:graphicFrame>
      <p:sp>
        <p:nvSpPr>
          <p:cNvPr id="8" name="TextBox 7">
            <a:extLst>
              <a:ext uri="{FF2B5EF4-FFF2-40B4-BE49-F238E27FC236}">
                <a16:creationId xmlns:a16="http://schemas.microsoft.com/office/drawing/2014/main" id="{0DF01E99-9C1C-AC13-BA9A-DA0AE13A32F2}"/>
              </a:ext>
            </a:extLst>
          </p:cNvPr>
          <p:cNvSpPr txBox="1"/>
          <p:nvPr/>
        </p:nvSpPr>
        <p:spPr>
          <a:xfrm>
            <a:off x="5279922" y="6169709"/>
            <a:ext cx="6795361" cy="646331"/>
          </a:xfrm>
          <a:prstGeom prst="rect">
            <a:avLst/>
          </a:prstGeom>
          <a:noFill/>
        </p:spPr>
        <p:txBody>
          <a:bodyPr wrap="square">
            <a:spAutoFit/>
          </a:bodyPr>
          <a:lstStyle/>
          <a:p>
            <a:pPr lvl="0" algn="r">
              <a:spcAft>
                <a:spcPts val="0"/>
              </a:spcAft>
            </a:pPr>
            <a:r>
              <a:rPr lang="en-GB" sz="1200" dirty="0" err="1">
                <a:effectLst/>
                <a:latin typeface="Times New Roman" panose="02020603050405020304" pitchFamily="18" charset="0"/>
                <a:ea typeface="Times New Roman" panose="02020603050405020304" pitchFamily="18" charset="0"/>
              </a:rPr>
              <a:t>Bellou</a:t>
            </a:r>
            <a:r>
              <a:rPr lang="en-GB" sz="1200" dirty="0">
                <a:effectLst/>
                <a:latin typeface="Times New Roman" panose="02020603050405020304" pitchFamily="18" charset="0"/>
                <a:ea typeface="Times New Roman" panose="02020603050405020304" pitchFamily="18" charset="0"/>
              </a:rPr>
              <a:t> E, Baker E, </a:t>
            </a:r>
            <a:r>
              <a:rPr lang="en-GB" sz="1200" dirty="0" err="1">
                <a:effectLst/>
                <a:latin typeface="Times New Roman" panose="02020603050405020304" pitchFamily="18" charset="0"/>
                <a:ea typeface="Times New Roman" panose="02020603050405020304" pitchFamily="18" charset="0"/>
              </a:rPr>
              <a:t>Leonenko</a:t>
            </a:r>
            <a:r>
              <a:rPr lang="en-GB" sz="1200" dirty="0">
                <a:effectLst/>
                <a:latin typeface="Times New Roman" panose="02020603050405020304" pitchFamily="18" charset="0"/>
                <a:ea typeface="Times New Roman" panose="02020603050405020304" pitchFamily="18" charset="0"/>
              </a:rPr>
              <a:t> G, </a:t>
            </a:r>
            <a:r>
              <a:rPr lang="en-GB" sz="1200" dirty="0" err="1">
                <a:effectLst/>
                <a:latin typeface="Times New Roman" panose="02020603050405020304" pitchFamily="18" charset="0"/>
                <a:ea typeface="Times New Roman" panose="02020603050405020304" pitchFamily="18" charset="0"/>
              </a:rPr>
              <a:t>Bracher</a:t>
            </a:r>
            <a:r>
              <a:rPr lang="en-GB" sz="1200" dirty="0">
                <a:effectLst/>
                <a:latin typeface="Times New Roman" panose="02020603050405020304" pitchFamily="18" charset="0"/>
                <a:ea typeface="Times New Roman" panose="02020603050405020304" pitchFamily="18" charset="0"/>
              </a:rPr>
              <a:t>-Smith M, Daunt P, Menzies P, Williams J, </a:t>
            </a:r>
            <a:r>
              <a:rPr lang="en-GB" sz="1200" b="1" dirty="0">
                <a:effectLst/>
                <a:latin typeface="Times New Roman" panose="02020603050405020304" pitchFamily="18" charset="0"/>
                <a:ea typeface="Times New Roman" panose="02020603050405020304" pitchFamily="18" charset="0"/>
              </a:rPr>
              <a:t>Escott-Price V</a:t>
            </a:r>
            <a:r>
              <a:rPr lang="en-GB" sz="1200" dirty="0">
                <a:effectLst/>
                <a:latin typeface="Times New Roman" panose="02020603050405020304" pitchFamily="18" charset="0"/>
                <a:ea typeface="Times New Roman" panose="02020603050405020304" pitchFamily="18" charset="0"/>
              </a:rPr>
              <a:t> (2020) Age-dependent effect of APOE and polygenic component on Alzheimer’s disease. </a:t>
            </a:r>
            <a:r>
              <a:rPr lang="en-GB" sz="1200" i="1" dirty="0">
                <a:effectLst/>
                <a:latin typeface="Times New Roman" panose="02020603050405020304" pitchFamily="18" charset="0"/>
                <a:ea typeface="Times New Roman" panose="02020603050405020304" pitchFamily="18" charset="0"/>
              </a:rPr>
              <a:t>Neurobiology of Aging</a:t>
            </a:r>
            <a:r>
              <a:rPr lang="en-GB" sz="1200" dirty="0">
                <a:effectLst/>
                <a:latin typeface="Times New Roman" panose="02020603050405020304" pitchFamily="18" charset="0"/>
                <a:ea typeface="Times New Roman" panose="02020603050405020304" pitchFamily="18" charset="0"/>
              </a:rPr>
              <a:t>, 10.1016/j.neurobiolaging.2020.04.024</a:t>
            </a:r>
          </a:p>
        </p:txBody>
      </p:sp>
    </p:spTree>
    <p:extLst>
      <p:ext uri="{BB962C8B-B14F-4D97-AF65-F5344CB8AC3E}">
        <p14:creationId xmlns:p14="http://schemas.microsoft.com/office/powerpoint/2010/main" val="2446084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BA95-654A-3247-9F06-6866E3D36A5B}"/>
              </a:ext>
            </a:extLst>
          </p:cNvPr>
          <p:cNvSpPr>
            <a:spLocks noGrp="1"/>
          </p:cNvSpPr>
          <p:nvPr>
            <p:ph type="title"/>
          </p:nvPr>
        </p:nvSpPr>
        <p:spPr/>
        <p:txBody>
          <a:bodyPr/>
          <a:lstStyle/>
          <a:p>
            <a:r>
              <a:rPr lang="en-US" dirty="0"/>
              <a:t>Polygenic risk score: theory and practice</a:t>
            </a:r>
          </a:p>
        </p:txBody>
      </p:sp>
      <p:pic>
        <p:nvPicPr>
          <p:cNvPr id="12" name="Picture 11" descr="Chart, histogram&#10;&#10;Description automatically generated">
            <a:extLst>
              <a:ext uri="{FF2B5EF4-FFF2-40B4-BE49-F238E27FC236}">
                <a16:creationId xmlns:a16="http://schemas.microsoft.com/office/drawing/2014/main" id="{04B659AA-FDB3-004E-9C7F-D9AE8495BD86}"/>
              </a:ext>
            </a:extLst>
          </p:cNvPr>
          <p:cNvPicPr>
            <a:picLocks noChangeAspect="1"/>
          </p:cNvPicPr>
          <p:nvPr/>
        </p:nvPicPr>
        <p:blipFill>
          <a:blip r:embed="rId3"/>
          <a:stretch>
            <a:fillRect/>
          </a:stretch>
        </p:blipFill>
        <p:spPr>
          <a:xfrm>
            <a:off x="8363007" y="3814338"/>
            <a:ext cx="2990793" cy="2990793"/>
          </a:xfrm>
          <a:prstGeom prst="rect">
            <a:avLst/>
          </a:prstGeom>
        </p:spPr>
      </p:pic>
      <p:pic>
        <p:nvPicPr>
          <p:cNvPr id="18" name="Picture 17" descr="Chart, histogram&#10;&#10;Description automatically generated">
            <a:extLst>
              <a:ext uri="{FF2B5EF4-FFF2-40B4-BE49-F238E27FC236}">
                <a16:creationId xmlns:a16="http://schemas.microsoft.com/office/drawing/2014/main" id="{FB6C7AF8-3073-8D49-86C1-E68BB2AE6205}"/>
              </a:ext>
            </a:extLst>
          </p:cNvPr>
          <p:cNvPicPr>
            <a:picLocks noChangeAspect="1"/>
          </p:cNvPicPr>
          <p:nvPr/>
        </p:nvPicPr>
        <p:blipFill>
          <a:blip r:embed="rId4"/>
          <a:stretch>
            <a:fillRect/>
          </a:stretch>
        </p:blipFill>
        <p:spPr>
          <a:xfrm>
            <a:off x="450591" y="3513890"/>
            <a:ext cx="7464231" cy="3301206"/>
          </a:xfrm>
          <a:prstGeom prst="rect">
            <a:avLst/>
          </a:prstGeom>
        </p:spPr>
      </p:pic>
      <p:sp>
        <p:nvSpPr>
          <p:cNvPr id="19" name="TextBox 18">
            <a:extLst>
              <a:ext uri="{FF2B5EF4-FFF2-40B4-BE49-F238E27FC236}">
                <a16:creationId xmlns:a16="http://schemas.microsoft.com/office/drawing/2014/main" id="{08E83C9E-E414-624B-B8EC-FF1EEAC7B7A9}"/>
              </a:ext>
            </a:extLst>
          </p:cNvPr>
          <p:cNvSpPr txBox="1"/>
          <p:nvPr/>
        </p:nvSpPr>
        <p:spPr>
          <a:xfrm>
            <a:off x="9442269" y="3592305"/>
            <a:ext cx="980333" cy="276999"/>
          </a:xfrm>
          <a:prstGeom prst="rect">
            <a:avLst/>
          </a:prstGeom>
          <a:noFill/>
        </p:spPr>
        <p:txBody>
          <a:bodyPr wrap="none" rtlCol="0">
            <a:spAutoFit/>
          </a:bodyPr>
          <a:lstStyle/>
          <a:p>
            <a:r>
              <a:rPr lang="en-US" sz="1200" b="1" dirty="0"/>
              <a:t>IN PRACTICE</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976B404-B064-A343-B66F-AAD8F3526ED9}"/>
                  </a:ext>
                </a:extLst>
              </p:cNvPr>
              <p:cNvSpPr>
                <a:spLocks noGrp="1"/>
              </p:cNvSpPr>
              <p:nvPr>
                <p:ph idx="1"/>
              </p:nvPr>
            </p:nvSpPr>
            <p:spPr>
              <a:xfrm>
                <a:off x="707572" y="1509382"/>
                <a:ext cx="10413273" cy="1826038"/>
              </a:xfrm>
            </p:spPr>
            <p:txBody>
              <a:bodyPr>
                <a:normAutofit/>
              </a:bodyPr>
              <a:lstStyle/>
              <a:p>
                <a:pPr marL="0" indent="0">
                  <a:buNone/>
                </a:pPr>
                <a14:m>
                  <m:oMathPara xmlns:m="http://schemas.openxmlformats.org/officeDocument/2006/math">
                    <m:oMathParaPr>
                      <m:jc m:val="center"/>
                    </m:oMathParaPr>
                    <m:oMath xmlns:m="http://schemas.openxmlformats.org/officeDocument/2006/math">
                      <m:sSub>
                        <m:sSubPr>
                          <m:ctrlPr>
                            <a:rPr lang="pt-BR" altLang="zh-CN" sz="1600" i="1" smtClean="0">
                              <a:latin typeface="Cambria Math" panose="02040503050406030204" pitchFamily="18" charset="0"/>
                              <a:ea typeface="SimSun" pitchFamily="2" charset="-122"/>
                              <a:cs typeface="Times New Roman" panose="02020603050405020304" pitchFamily="18" charset="0"/>
                            </a:rPr>
                          </m:ctrlPr>
                        </m:sSubPr>
                        <m:e>
                          <m:r>
                            <a:rPr lang="en-GB" altLang="zh-CN" sz="1600" b="0" i="1" smtClean="0">
                              <a:latin typeface="Cambria Math" panose="02040503050406030204" pitchFamily="18" charset="0"/>
                              <a:ea typeface="SimSun" pitchFamily="2" charset="-122"/>
                              <a:cs typeface="Times New Roman" panose="02020603050405020304" pitchFamily="18" charset="0"/>
                            </a:rPr>
                            <m:t>           </m:t>
                          </m:r>
                          <m:r>
                            <a:rPr lang="en-GB" altLang="zh-CN" sz="1600" i="1">
                              <a:latin typeface="Cambria Math" panose="02040503050406030204" pitchFamily="18" charset="0"/>
                              <a:ea typeface="SimSun" pitchFamily="2" charset="-122"/>
                              <a:cs typeface="Times New Roman" panose="02020603050405020304" pitchFamily="18" charset="0"/>
                            </a:rPr>
                            <m:t>𝑃</m:t>
                          </m:r>
                          <m:r>
                            <a:rPr lang="en-GB" altLang="zh-CN" sz="1600" b="0" i="1" smtClean="0">
                              <a:latin typeface="Cambria Math" panose="02040503050406030204" pitchFamily="18" charset="0"/>
                              <a:ea typeface="SimSun" pitchFamily="2" charset="-122"/>
                              <a:cs typeface="Times New Roman" panose="02020603050405020304" pitchFamily="18" charset="0"/>
                            </a:rPr>
                            <m:t>𝑅</m:t>
                          </m:r>
                          <m:r>
                            <a:rPr lang="en-GB" altLang="zh-CN" sz="1600" i="1">
                              <a:latin typeface="Cambria Math" panose="02040503050406030204" pitchFamily="18" charset="0"/>
                              <a:ea typeface="SimSun" pitchFamily="2" charset="-122"/>
                              <a:cs typeface="Times New Roman" panose="02020603050405020304" pitchFamily="18" charset="0"/>
                            </a:rPr>
                            <m:t>𝑆</m:t>
                          </m:r>
                        </m:e>
                        <m:sub>
                          <m:r>
                            <a:rPr lang="en-GB" altLang="zh-CN" sz="1600" i="1">
                              <a:latin typeface="Cambria Math" panose="02040503050406030204" pitchFamily="18" charset="0"/>
                              <a:ea typeface="SimSun" pitchFamily="2" charset="-122"/>
                              <a:cs typeface="Times New Roman" panose="02020603050405020304" pitchFamily="18" charset="0"/>
                            </a:rPr>
                            <m:t>𝑖</m:t>
                          </m:r>
                        </m:sub>
                      </m:sSub>
                      <m:r>
                        <a:rPr lang="pt-BR" altLang="zh-CN" sz="1600" i="1">
                          <a:latin typeface="Cambria Math" panose="02040503050406030204" pitchFamily="18" charset="0"/>
                          <a:ea typeface="SimSun" pitchFamily="2" charset="-122"/>
                          <a:cs typeface="Times New Roman" panose="02020603050405020304" pitchFamily="18" charset="0"/>
                        </a:rPr>
                        <m:t>=</m:t>
                      </m:r>
                      <m:nary>
                        <m:naryPr>
                          <m:chr m:val="∑"/>
                          <m:ctrlPr>
                            <a:rPr lang="pt-BR" altLang="zh-CN" sz="1600" i="1">
                              <a:latin typeface="Cambria Math" panose="02040503050406030204" pitchFamily="18" charset="0"/>
                              <a:ea typeface="SimSun" pitchFamily="2" charset="-122"/>
                              <a:cs typeface="Times New Roman" panose="02020603050405020304" pitchFamily="18" charset="0"/>
                            </a:rPr>
                          </m:ctrlPr>
                        </m:naryPr>
                        <m:sub>
                          <m:r>
                            <m:rPr>
                              <m:brk m:alnAt="23"/>
                            </m:rPr>
                            <a:rPr lang="en-GB" altLang="zh-CN" sz="1600" i="1">
                              <a:latin typeface="Cambria Math" panose="02040503050406030204" pitchFamily="18" charset="0"/>
                              <a:ea typeface="SimSun" pitchFamily="2" charset="-122"/>
                              <a:cs typeface="Times New Roman" panose="02020603050405020304" pitchFamily="18" charset="0"/>
                            </a:rPr>
                            <m:t>𝑘</m:t>
                          </m:r>
                          <m:r>
                            <a:rPr lang="pt-BR" altLang="zh-CN" sz="1600" i="1">
                              <a:latin typeface="Cambria Math" panose="02040503050406030204" pitchFamily="18" charset="0"/>
                              <a:ea typeface="SimSun" pitchFamily="2" charset="-122"/>
                              <a:cs typeface="Times New Roman" panose="02020603050405020304" pitchFamily="18" charset="0"/>
                            </a:rPr>
                            <m:t>=</m:t>
                          </m:r>
                          <m:r>
                            <a:rPr lang="en-GB" altLang="zh-CN" sz="1600" i="1">
                              <a:latin typeface="Cambria Math" panose="02040503050406030204" pitchFamily="18" charset="0"/>
                              <a:ea typeface="SimSun" pitchFamily="2" charset="-122"/>
                              <a:cs typeface="Times New Roman" panose="02020603050405020304" pitchFamily="18" charset="0"/>
                            </a:rPr>
                            <m:t>1</m:t>
                          </m:r>
                        </m:sub>
                        <m:sup>
                          <m:r>
                            <a:rPr lang="en-GB" altLang="zh-CN" sz="1600" b="0" i="1" smtClean="0">
                              <a:latin typeface="Cambria Math" panose="02040503050406030204" pitchFamily="18" charset="0"/>
                              <a:ea typeface="SimSun" pitchFamily="2" charset="-122"/>
                              <a:cs typeface="Times New Roman" panose="02020603050405020304" pitchFamily="18" charset="0"/>
                            </a:rPr>
                            <m:t>𝑀</m:t>
                          </m:r>
                        </m:sup>
                        <m:e>
                          <m:sSub>
                            <m:sSubPr>
                              <m:ctrlPr>
                                <a:rPr lang="pt-BR" altLang="zh-CN" sz="1600" i="1">
                                  <a:latin typeface="Cambria Math" panose="02040503050406030204" pitchFamily="18" charset="0"/>
                                  <a:ea typeface="SimSun" pitchFamily="2" charset="-122"/>
                                  <a:cs typeface="Times New Roman" panose="02020603050405020304" pitchFamily="18" charset="0"/>
                                </a:rPr>
                              </m:ctrlPr>
                            </m:sSubPr>
                            <m:e>
                              <m:r>
                                <a:rPr lang="el-GR" altLang="zh-CN" sz="1600" i="1" smtClean="0">
                                  <a:latin typeface="Cambria Math" panose="02040503050406030204" pitchFamily="18" charset="0"/>
                                  <a:ea typeface="SimSun" pitchFamily="2" charset="-122"/>
                                  <a:cs typeface="Times New Roman" panose="02020603050405020304" pitchFamily="18" charset="0"/>
                                </a:rPr>
                                <m:t>𝛽</m:t>
                              </m:r>
                            </m:e>
                            <m:sub>
                              <m:r>
                                <a:rPr lang="en-GB" altLang="zh-CN" sz="1600" i="1">
                                  <a:latin typeface="Cambria Math" panose="02040503050406030204" pitchFamily="18" charset="0"/>
                                  <a:ea typeface="SimSun" pitchFamily="2" charset="-122"/>
                                  <a:cs typeface="Times New Roman" panose="02020603050405020304" pitchFamily="18" charset="0"/>
                                </a:rPr>
                                <m:t>𝑘</m:t>
                              </m:r>
                            </m:sub>
                          </m:sSub>
                          <m:r>
                            <a:rPr lang="en-GB" altLang="zh-CN" sz="1600" i="1">
                              <a:latin typeface="Cambria Math" panose="02040503050406030204" pitchFamily="18" charset="0"/>
                              <a:ea typeface="SimSun" pitchFamily="2" charset="-122"/>
                              <a:cs typeface="Times New Roman" panose="02020603050405020304" pitchFamily="18" charset="0"/>
                            </a:rPr>
                            <m:t>∙</m:t>
                          </m:r>
                          <m:sSubSup>
                            <m:sSubSupPr>
                              <m:ctrlPr>
                                <a:rPr lang="en-GB" altLang="zh-CN" sz="1600" i="1">
                                  <a:latin typeface="Cambria Math" panose="02040503050406030204" pitchFamily="18" charset="0"/>
                                  <a:ea typeface="SimSun" pitchFamily="2" charset="-122"/>
                                  <a:cs typeface="Times New Roman" panose="02020603050405020304" pitchFamily="18" charset="0"/>
                                </a:rPr>
                              </m:ctrlPr>
                            </m:sSubSupPr>
                            <m:e>
                              <m:r>
                                <a:rPr lang="en-GB" altLang="zh-CN" sz="1600" i="1">
                                  <a:latin typeface="Cambria Math" panose="02040503050406030204" pitchFamily="18" charset="0"/>
                                  <a:ea typeface="SimSun" pitchFamily="2" charset="-122"/>
                                  <a:cs typeface="Times New Roman" panose="02020603050405020304" pitchFamily="18" charset="0"/>
                                </a:rPr>
                                <m:t>𝑛</m:t>
                              </m:r>
                            </m:e>
                            <m:sub>
                              <m:sSub>
                                <m:sSubPr>
                                  <m:ctrlPr>
                                    <a:rPr lang="en-GB" altLang="zh-CN" sz="1600" i="1">
                                      <a:latin typeface="Cambria Math" panose="02040503050406030204" pitchFamily="18" charset="0"/>
                                      <a:ea typeface="SimSun" pitchFamily="2" charset="-122"/>
                                      <a:cs typeface="Times New Roman" panose="02020603050405020304" pitchFamily="18" charset="0"/>
                                    </a:rPr>
                                  </m:ctrlPr>
                                </m:sSubPr>
                                <m:e>
                                  <m:r>
                                    <a:rPr lang="en-GB" altLang="zh-CN" sz="1600" i="1">
                                      <a:latin typeface="Cambria Math" panose="02040503050406030204" pitchFamily="18" charset="0"/>
                                      <a:ea typeface="SimSun" pitchFamily="2" charset="-122"/>
                                      <a:cs typeface="Times New Roman" panose="02020603050405020304" pitchFamily="18" charset="0"/>
                                    </a:rPr>
                                    <m:t>𝑆𝑁𝑃</m:t>
                                  </m:r>
                                </m:e>
                                <m:sub>
                                  <m:r>
                                    <a:rPr lang="en-GB" altLang="zh-CN" sz="1600" i="1">
                                      <a:latin typeface="Cambria Math" panose="02040503050406030204" pitchFamily="18" charset="0"/>
                                      <a:ea typeface="SimSun" pitchFamily="2" charset="-122"/>
                                      <a:cs typeface="Times New Roman" panose="02020603050405020304" pitchFamily="18" charset="0"/>
                                    </a:rPr>
                                    <m:t>𝑘</m:t>
                                  </m:r>
                                </m:sub>
                              </m:sSub>
                            </m:sub>
                            <m:sup>
                              <m:r>
                                <a:rPr lang="en-GB" altLang="zh-CN" sz="1600" i="1">
                                  <a:latin typeface="Cambria Math" panose="02040503050406030204" pitchFamily="18" charset="0"/>
                                  <a:ea typeface="SimSun" pitchFamily="2" charset="-122"/>
                                  <a:cs typeface="Times New Roman" panose="02020603050405020304" pitchFamily="18" charset="0"/>
                                </a:rPr>
                                <m:t>(</m:t>
                              </m:r>
                              <m:r>
                                <a:rPr lang="en-GB" altLang="zh-CN" sz="1600" i="1">
                                  <a:latin typeface="Cambria Math" panose="02040503050406030204" pitchFamily="18" charset="0"/>
                                  <a:ea typeface="SimSun" pitchFamily="2" charset="-122"/>
                                  <a:cs typeface="Times New Roman" panose="02020603050405020304" pitchFamily="18" charset="0"/>
                                </a:rPr>
                                <m:t>𝑖</m:t>
                              </m:r>
                              <m:r>
                                <a:rPr lang="en-GB" altLang="zh-CN" sz="1600" i="1">
                                  <a:latin typeface="Cambria Math" panose="02040503050406030204" pitchFamily="18" charset="0"/>
                                  <a:ea typeface="SimSun" pitchFamily="2" charset="-122"/>
                                  <a:cs typeface="Times New Roman" panose="02020603050405020304" pitchFamily="18" charset="0"/>
                                </a:rPr>
                                <m:t>)</m:t>
                              </m:r>
                            </m:sup>
                          </m:sSubSup>
                        </m:e>
                      </m:nary>
                    </m:oMath>
                  </m:oMathPara>
                </a14:m>
                <a:endParaRPr lang="en-GB" altLang="zh-CN" sz="1600" dirty="0">
                  <a:latin typeface="Times New Roman" panose="02020603050405020304" pitchFamily="18" charset="0"/>
                  <a:ea typeface="SimSun" pitchFamily="2" charset="-122"/>
                  <a:cs typeface="Times New Roman" panose="02020603050405020304" pitchFamily="18" charset="0"/>
                </a:endParaRPr>
              </a:p>
              <a:p>
                <a:pPr marL="457200" lvl="1" indent="0">
                  <a:lnSpc>
                    <a:spcPct val="80000"/>
                  </a:lnSpc>
                  <a:buFontTx/>
                  <a:buNone/>
                  <a:defRPr/>
                </a:pPr>
                <a:endParaRPr lang="en-GB" altLang="zh-CN" sz="1400" i="1" dirty="0">
                  <a:latin typeface="Times New Roman" panose="02020603050405020304" pitchFamily="18" charset="0"/>
                  <a:ea typeface="SimSun" pitchFamily="2" charset="-122"/>
                  <a:cs typeface="Times New Roman" panose="02020603050405020304" pitchFamily="18" charset="0"/>
                </a:endParaRPr>
              </a:p>
              <a:p>
                <a:pPr marL="457200" lvl="1" indent="0" algn="ctr">
                  <a:lnSpc>
                    <a:spcPct val="80000"/>
                  </a:lnSpc>
                  <a:buFontTx/>
                  <a:buNone/>
                  <a:defRPr/>
                </a:pPr>
                <a:r>
                  <a:rPr lang="en-GB" altLang="zh-CN" sz="1400" i="1" dirty="0" err="1">
                    <a:latin typeface="Times New Roman" panose="02020603050405020304" pitchFamily="18" charset="0"/>
                    <a:ea typeface="SimSun" pitchFamily="2" charset="-122"/>
                    <a:cs typeface="Times New Roman" panose="02020603050405020304" pitchFamily="18" charset="0"/>
                  </a:rPr>
                  <a:t>PRS</a:t>
                </a:r>
                <a:r>
                  <a:rPr lang="en-GB" altLang="zh-CN" sz="1400" i="1" baseline="-25000" dirty="0" err="1">
                    <a:latin typeface="Times New Roman" panose="02020603050405020304" pitchFamily="18" charset="0"/>
                    <a:ea typeface="SimSun" pitchFamily="2" charset="-122"/>
                    <a:cs typeface="Times New Roman" panose="02020603050405020304" pitchFamily="18" charset="0"/>
                  </a:rPr>
                  <a:t>i</a:t>
                </a:r>
                <a:r>
                  <a:rPr lang="en-GB" altLang="zh-CN" sz="1400" i="1" baseline="-25000" dirty="0">
                    <a:latin typeface="Times New Roman" panose="02020603050405020304" pitchFamily="18" charset="0"/>
                    <a:ea typeface="SimSun" pitchFamily="2" charset="-122"/>
                    <a:cs typeface="Times New Roman" panose="02020603050405020304" pitchFamily="18" charset="0"/>
                  </a:rPr>
                  <a:t> </a:t>
                </a:r>
                <a:r>
                  <a:rPr lang="en-GB" altLang="zh-CN" sz="1400" dirty="0">
                    <a:latin typeface="Times New Roman" panose="02020603050405020304" pitchFamily="18" charset="0"/>
                    <a:ea typeface="SimSun" pitchFamily="2" charset="-122"/>
                    <a:cs typeface="Times New Roman" panose="02020603050405020304" pitchFamily="18" charset="0"/>
                  </a:rPr>
                  <a:t>– </a:t>
                </a:r>
                <a:r>
                  <a:rPr lang="en-GB" altLang="zh-CN" sz="1400" dirty="0">
                    <a:ea typeface="SimSun" pitchFamily="2" charset="-122"/>
                    <a:cs typeface="Times New Roman" panose="02020603050405020304" pitchFamily="18" charset="0"/>
                  </a:rPr>
                  <a:t>Polygenic Risk Score for individual </a:t>
                </a:r>
                <a:r>
                  <a:rPr lang="en-GB" altLang="zh-CN" sz="1400" i="1" dirty="0" err="1">
                    <a:latin typeface="Times New Roman" panose="02020603050405020304" pitchFamily="18" charset="0"/>
                    <a:ea typeface="SimSun" pitchFamily="2" charset="-122"/>
                    <a:cs typeface="Times New Roman" panose="02020603050405020304" pitchFamily="18" charset="0"/>
                  </a:rPr>
                  <a:t>i</a:t>
                </a:r>
                <a:r>
                  <a:rPr lang="en-GB" altLang="zh-CN" sz="1400" dirty="0">
                    <a:latin typeface="Times New Roman" panose="02020603050405020304" pitchFamily="18" charset="0"/>
                    <a:ea typeface="SimSun" pitchFamily="2" charset="-122"/>
                    <a:cs typeface="Times New Roman" panose="02020603050405020304" pitchFamily="18" charset="0"/>
                  </a:rPr>
                  <a:t> (</a:t>
                </a:r>
                <a:r>
                  <a:rPr lang="en-GB" altLang="zh-CN" sz="1400" dirty="0" err="1">
                    <a:latin typeface="Times New Roman" panose="02020603050405020304" pitchFamily="18" charset="0"/>
                    <a:ea typeface="SimSun" pitchFamily="2" charset="-122"/>
                    <a:cs typeface="Times New Roman" panose="02020603050405020304" pitchFamily="18" charset="0"/>
                  </a:rPr>
                  <a:t>i</a:t>
                </a:r>
                <a:r>
                  <a:rPr lang="en-GB" altLang="zh-CN" sz="1400" dirty="0">
                    <a:latin typeface="Times New Roman" panose="02020603050405020304" pitchFamily="18" charset="0"/>
                    <a:ea typeface="SimSun" pitchFamily="2" charset="-122"/>
                    <a:cs typeface="Times New Roman" panose="02020603050405020304" pitchFamily="18" charset="0"/>
                  </a:rPr>
                  <a:t>=1,…, N) </a:t>
                </a:r>
              </a:p>
              <a:p>
                <a:pPr marL="457200" lvl="1" indent="0" algn="ctr">
                  <a:lnSpc>
                    <a:spcPct val="80000"/>
                  </a:lnSpc>
                  <a:buFontTx/>
                  <a:buNone/>
                  <a:defRPr/>
                </a:pPr>
                <a:r>
                  <a:rPr lang="en-GB" altLang="zh-CN" sz="1400" i="1" dirty="0">
                    <a:latin typeface="Times New Roman" panose="02020603050405020304" pitchFamily="18" charset="0"/>
                    <a:ea typeface="SimSun" pitchFamily="2" charset="-122"/>
                    <a:cs typeface="Times New Roman" panose="02020603050405020304" pitchFamily="18" charset="0"/>
                  </a:rPr>
                  <a:t>M</a:t>
                </a:r>
                <a:r>
                  <a:rPr lang="en-GB" altLang="zh-CN" sz="1400" dirty="0">
                    <a:latin typeface="Times New Roman" panose="02020603050405020304" pitchFamily="18" charset="0"/>
                    <a:ea typeface="SimSun" pitchFamily="2" charset="-122"/>
                    <a:cs typeface="Times New Roman" panose="02020603050405020304" pitchFamily="18" charset="0"/>
                  </a:rPr>
                  <a:t> – </a:t>
                </a:r>
                <a:r>
                  <a:rPr lang="en-GB" altLang="zh-CN" sz="1400" dirty="0">
                    <a:ea typeface="SimSun" pitchFamily="2" charset="-122"/>
                    <a:cs typeface="Times New Roman" panose="02020603050405020304" pitchFamily="18" charset="0"/>
                  </a:rPr>
                  <a:t>number of (independent) SNPs (e.g. with </a:t>
                </a:r>
                <a:r>
                  <a:rPr lang="en-GB" altLang="zh-CN" sz="1400" dirty="0">
                    <a:latin typeface="Times New Roman" panose="02020603050405020304" pitchFamily="18" charset="0"/>
                    <a:ea typeface="SimSun" pitchFamily="2" charset="-122"/>
                    <a:cs typeface="Times New Roman" panose="02020603050405020304" pitchFamily="18" charset="0"/>
                  </a:rPr>
                  <a:t>p&lt;0.1)</a:t>
                </a:r>
              </a:p>
              <a:p>
                <a:pPr marL="457200" lvl="1" indent="0" algn="ctr">
                  <a:lnSpc>
                    <a:spcPct val="80000"/>
                  </a:lnSpc>
                  <a:buFontTx/>
                  <a:buNone/>
                  <a:defRPr/>
                </a:pPr>
                <a14:m>
                  <m:oMath xmlns:m="http://schemas.openxmlformats.org/officeDocument/2006/math">
                    <m:sSubSup>
                      <m:sSubSupPr>
                        <m:ctrlPr>
                          <a:rPr lang="en-GB" altLang="zh-CN" sz="1400" i="1">
                            <a:latin typeface="Cambria Math" panose="02040503050406030204" pitchFamily="18" charset="0"/>
                            <a:ea typeface="SimSun" pitchFamily="2" charset="-122"/>
                            <a:cs typeface="Times New Roman" panose="02020603050405020304" pitchFamily="18" charset="0"/>
                          </a:rPr>
                        </m:ctrlPr>
                      </m:sSubSupPr>
                      <m:e>
                        <m:r>
                          <a:rPr lang="en-GB" altLang="zh-CN" sz="1400" i="1">
                            <a:latin typeface="Cambria Math" panose="02040503050406030204" pitchFamily="18" charset="0"/>
                            <a:ea typeface="SimSun" pitchFamily="2" charset="-122"/>
                            <a:cs typeface="Times New Roman" panose="02020603050405020304" pitchFamily="18" charset="0"/>
                          </a:rPr>
                          <m:t>𝑛</m:t>
                        </m:r>
                      </m:e>
                      <m:sub>
                        <m:sSub>
                          <m:sSubPr>
                            <m:ctrlPr>
                              <a:rPr lang="en-GB" altLang="zh-CN" sz="1400" i="1">
                                <a:latin typeface="Cambria Math" panose="02040503050406030204" pitchFamily="18" charset="0"/>
                                <a:ea typeface="SimSun" pitchFamily="2" charset="-122"/>
                                <a:cs typeface="Times New Roman" panose="02020603050405020304" pitchFamily="18" charset="0"/>
                              </a:rPr>
                            </m:ctrlPr>
                          </m:sSubPr>
                          <m:e>
                            <m:r>
                              <a:rPr lang="en-GB" altLang="zh-CN" sz="1400" i="1">
                                <a:latin typeface="Cambria Math" panose="02040503050406030204" pitchFamily="18" charset="0"/>
                                <a:ea typeface="SimSun" pitchFamily="2" charset="-122"/>
                                <a:cs typeface="Times New Roman" panose="02020603050405020304" pitchFamily="18" charset="0"/>
                              </a:rPr>
                              <m:t>𝑆𝑁𝑃</m:t>
                            </m:r>
                          </m:e>
                          <m:sub>
                            <m:r>
                              <a:rPr lang="en-GB" altLang="zh-CN" sz="1400" i="1">
                                <a:latin typeface="Cambria Math" panose="02040503050406030204" pitchFamily="18" charset="0"/>
                                <a:ea typeface="SimSun" pitchFamily="2" charset="-122"/>
                                <a:cs typeface="Times New Roman" panose="02020603050405020304" pitchFamily="18" charset="0"/>
                              </a:rPr>
                              <m:t>𝑘</m:t>
                            </m:r>
                          </m:sub>
                        </m:sSub>
                      </m:sub>
                      <m:sup>
                        <m:r>
                          <a:rPr lang="en-GB" altLang="zh-CN" sz="1400" i="1">
                            <a:latin typeface="Cambria Math" panose="02040503050406030204" pitchFamily="18" charset="0"/>
                            <a:ea typeface="SimSun" pitchFamily="2" charset="-122"/>
                            <a:cs typeface="Times New Roman" panose="02020603050405020304" pitchFamily="18" charset="0"/>
                          </a:rPr>
                          <m:t>(</m:t>
                        </m:r>
                        <m:r>
                          <a:rPr lang="en-GB" altLang="zh-CN" sz="1400" i="1">
                            <a:latin typeface="Cambria Math" panose="02040503050406030204" pitchFamily="18" charset="0"/>
                            <a:ea typeface="SimSun" pitchFamily="2" charset="-122"/>
                            <a:cs typeface="Times New Roman" panose="02020603050405020304" pitchFamily="18" charset="0"/>
                          </a:rPr>
                          <m:t>𝑖</m:t>
                        </m:r>
                        <m:r>
                          <a:rPr lang="en-GB" altLang="zh-CN" sz="1400" i="1">
                            <a:latin typeface="Cambria Math" panose="02040503050406030204" pitchFamily="18" charset="0"/>
                            <a:ea typeface="SimSun" pitchFamily="2" charset="-122"/>
                            <a:cs typeface="Times New Roman" panose="02020603050405020304" pitchFamily="18" charset="0"/>
                          </a:rPr>
                          <m:t>)</m:t>
                        </m:r>
                      </m:sup>
                    </m:sSubSup>
                  </m:oMath>
                </a14:m>
                <a:r>
                  <a:rPr lang="en-GB" altLang="zh-CN" sz="1400" dirty="0">
                    <a:latin typeface="Times New Roman" panose="02020603050405020304" pitchFamily="18" charset="0"/>
                    <a:ea typeface="SimSun" pitchFamily="2" charset="-122"/>
                    <a:cs typeface="Times New Roman" panose="02020603050405020304" pitchFamily="18" charset="0"/>
                  </a:rPr>
                  <a:t>– </a:t>
                </a:r>
                <a:r>
                  <a:rPr lang="en-GB" altLang="zh-CN" sz="1400" dirty="0">
                    <a:ea typeface="SimSun" pitchFamily="2" charset="-122"/>
                    <a:cs typeface="Times New Roman" panose="02020603050405020304" pitchFamily="18" charset="0"/>
                  </a:rPr>
                  <a:t>number of risk alleles (0,1, or 2) of </a:t>
                </a:r>
                <a:r>
                  <a:rPr lang="en-GB" altLang="zh-CN" sz="1400" dirty="0" err="1">
                    <a:latin typeface="Times New Roman" panose="02020603050405020304" pitchFamily="18" charset="0"/>
                    <a:ea typeface="SimSun" pitchFamily="2" charset="-122"/>
                    <a:cs typeface="Times New Roman" panose="02020603050405020304" pitchFamily="18" charset="0"/>
                  </a:rPr>
                  <a:t>SNP</a:t>
                </a:r>
                <a:r>
                  <a:rPr lang="en-GB" altLang="zh-CN" sz="1400" i="1" baseline="-25000" dirty="0" err="1">
                    <a:latin typeface="Times New Roman" panose="02020603050405020304" pitchFamily="18" charset="0"/>
                    <a:ea typeface="SimSun" pitchFamily="2" charset="-122"/>
                    <a:cs typeface="Times New Roman" panose="02020603050405020304" pitchFamily="18" charset="0"/>
                  </a:rPr>
                  <a:t>k</a:t>
                </a:r>
                <a:r>
                  <a:rPr lang="en-GB" altLang="zh-CN" sz="1400" dirty="0">
                    <a:latin typeface="Times New Roman" panose="02020603050405020304" pitchFamily="18" charset="0"/>
                    <a:ea typeface="SimSun" pitchFamily="2" charset="-122"/>
                    <a:cs typeface="Times New Roman" panose="02020603050405020304" pitchFamily="18" charset="0"/>
                  </a:rPr>
                  <a:t> for </a:t>
                </a:r>
                <a:r>
                  <a:rPr lang="en-GB" altLang="zh-CN" sz="1400" dirty="0">
                    <a:ea typeface="SimSun" pitchFamily="2" charset="-122"/>
                    <a:cs typeface="Times New Roman" panose="02020603050405020304" pitchFamily="18" charset="0"/>
                  </a:rPr>
                  <a:t>individual</a:t>
                </a:r>
                <a:r>
                  <a:rPr lang="en-GB" altLang="zh-CN" sz="1400" dirty="0">
                    <a:latin typeface="Times New Roman" panose="02020603050405020304" pitchFamily="18" charset="0"/>
                    <a:ea typeface="SimSun" pitchFamily="2" charset="-122"/>
                    <a:cs typeface="Times New Roman" panose="02020603050405020304" pitchFamily="18" charset="0"/>
                  </a:rPr>
                  <a:t> </a:t>
                </a:r>
                <a:r>
                  <a:rPr lang="en-GB" altLang="zh-CN" sz="1400" i="1" dirty="0" err="1">
                    <a:latin typeface="Times New Roman" panose="02020603050405020304" pitchFamily="18" charset="0"/>
                    <a:ea typeface="SimSun" pitchFamily="2" charset="-122"/>
                    <a:cs typeface="Times New Roman" panose="02020603050405020304" pitchFamily="18" charset="0"/>
                  </a:rPr>
                  <a:t>i</a:t>
                </a:r>
                <a:r>
                  <a:rPr lang="en-GB" altLang="zh-CN" sz="1400" dirty="0">
                    <a:latin typeface="Times New Roman" panose="02020603050405020304" pitchFamily="18" charset="0"/>
                    <a:ea typeface="SimSun" pitchFamily="2" charset="-122"/>
                    <a:cs typeface="Times New Roman" panose="02020603050405020304" pitchFamily="18" charset="0"/>
                  </a:rPr>
                  <a:t> (</a:t>
                </a:r>
                <a:r>
                  <a:rPr lang="en-GB" altLang="zh-CN" sz="1400" i="1" dirty="0">
                    <a:latin typeface="Times New Roman" panose="02020603050405020304" pitchFamily="18" charset="0"/>
                    <a:ea typeface="SimSun" pitchFamily="2" charset="-122"/>
                    <a:cs typeface="Times New Roman" panose="02020603050405020304" pitchFamily="18" charset="0"/>
                  </a:rPr>
                  <a:t>k</a:t>
                </a:r>
                <a:r>
                  <a:rPr lang="en-GB" altLang="zh-CN" sz="1400" dirty="0">
                    <a:latin typeface="Times New Roman" panose="02020603050405020304" pitchFamily="18" charset="0"/>
                    <a:ea typeface="SimSun" pitchFamily="2" charset="-122"/>
                    <a:cs typeface="Times New Roman" panose="02020603050405020304" pitchFamily="18" charset="0"/>
                  </a:rPr>
                  <a:t>=1,…,</a:t>
                </a:r>
                <a:r>
                  <a:rPr lang="en-GB" altLang="zh-CN" sz="1400" i="1" dirty="0">
                    <a:latin typeface="Times New Roman" panose="02020603050405020304" pitchFamily="18" charset="0"/>
                    <a:ea typeface="SimSun" pitchFamily="2" charset="-122"/>
                    <a:cs typeface="Times New Roman" panose="02020603050405020304" pitchFamily="18" charset="0"/>
                  </a:rPr>
                  <a:t>M</a:t>
                </a:r>
                <a:r>
                  <a:rPr lang="en-GB" altLang="zh-CN" sz="1400" dirty="0">
                    <a:latin typeface="Times New Roman" panose="02020603050405020304" pitchFamily="18" charset="0"/>
                    <a:ea typeface="SimSun" pitchFamily="2" charset="-122"/>
                    <a:cs typeface="Times New Roman" panose="02020603050405020304" pitchFamily="18" charset="0"/>
                  </a:rPr>
                  <a:t>)</a:t>
                </a:r>
                <a:endParaRPr lang="en-GB" sz="1400" dirty="0"/>
              </a:p>
            </p:txBody>
          </p:sp>
        </mc:Choice>
        <mc:Fallback xmlns="">
          <p:sp>
            <p:nvSpPr>
              <p:cNvPr id="20" name="Content Placeholder 2">
                <a:extLst>
                  <a:ext uri="{FF2B5EF4-FFF2-40B4-BE49-F238E27FC236}">
                    <a16:creationId xmlns:a16="http://schemas.microsoft.com/office/drawing/2014/main" id="{5976B404-B064-A343-B66F-AAD8F3526ED9}"/>
                  </a:ext>
                </a:extLst>
              </p:cNvPr>
              <p:cNvSpPr>
                <a:spLocks noGrp="1" noRot="1" noChangeAspect="1" noMove="1" noResize="1" noEditPoints="1" noAdjustHandles="1" noChangeArrowheads="1" noChangeShapeType="1" noTextEdit="1"/>
              </p:cNvSpPr>
              <p:nvPr>
                <p:ph idx="1"/>
              </p:nvPr>
            </p:nvSpPr>
            <p:spPr>
              <a:xfrm>
                <a:off x="707572" y="1509382"/>
                <a:ext cx="10413273" cy="1826038"/>
              </a:xfrm>
              <a:blipFill>
                <a:blip r:embed="rId5"/>
                <a:stretch>
                  <a:fillRect t="-45139" b="-6250"/>
                </a:stretch>
              </a:blipFill>
            </p:spPr>
            <p:txBody>
              <a:bodyPr/>
              <a:lstStyle/>
              <a:p>
                <a:r>
                  <a:rPr lang="en-US">
                    <a:noFill/>
                  </a:rPr>
                  <a:t> </a:t>
                </a:r>
              </a:p>
            </p:txBody>
          </p:sp>
        </mc:Fallback>
      </mc:AlternateContent>
    </p:spTree>
    <p:extLst>
      <p:ext uri="{BB962C8B-B14F-4D97-AF65-F5344CB8AC3E}">
        <p14:creationId xmlns:p14="http://schemas.microsoft.com/office/powerpoint/2010/main" val="195196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9C565-93C5-D892-EC71-18E8E5107F0E}"/>
              </a:ext>
            </a:extLst>
          </p:cNvPr>
          <p:cNvSpPr>
            <a:spLocks noGrp="1"/>
          </p:cNvSpPr>
          <p:nvPr>
            <p:ph type="title"/>
          </p:nvPr>
        </p:nvSpPr>
        <p:spPr/>
        <p:txBody>
          <a:bodyPr/>
          <a:lstStyle/>
          <a:p>
            <a:r>
              <a:rPr lang="en-US" dirty="0"/>
              <a:t>PRS calculation (main) approaches</a:t>
            </a:r>
          </a:p>
        </p:txBody>
      </p:sp>
      <p:sp>
        <p:nvSpPr>
          <p:cNvPr id="3" name="Content Placeholder 2">
            <a:extLst>
              <a:ext uri="{FF2B5EF4-FFF2-40B4-BE49-F238E27FC236}">
                <a16:creationId xmlns:a16="http://schemas.microsoft.com/office/drawing/2014/main" id="{AE87FC62-0E34-DAB6-4895-60EE22734FC0}"/>
              </a:ext>
            </a:extLst>
          </p:cNvPr>
          <p:cNvSpPr>
            <a:spLocks noGrp="1"/>
          </p:cNvSpPr>
          <p:nvPr>
            <p:ph idx="1"/>
          </p:nvPr>
        </p:nvSpPr>
        <p:spPr>
          <a:xfrm>
            <a:off x="838200" y="1825625"/>
            <a:ext cx="10515600" cy="4667250"/>
          </a:xfrm>
        </p:spPr>
        <p:txBody>
          <a:bodyPr>
            <a:normAutofit/>
          </a:bodyPr>
          <a:lstStyle/>
          <a:p>
            <a:pPr marL="0" indent="0">
              <a:buNone/>
            </a:pPr>
            <a:r>
              <a:rPr lang="en-GB" sz="2400" b="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PRS(C+T), </a:t>
            </a:r>
            <a:r>
              <a:rPr lang="en-GB" sz="2400" b="1">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PRSice</a:t>
            </a:r>
            <a:endParaRPr lang="en-GB" sz="2400" b="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GB" sz="1800" dirty="0">
                <a:effectLst/>
                <a:latin typeface="Calibri" panose="020F0502020204030204" pitchFamily="34" charset="0"/>
                <a:ea typeface="Calibri" panose="020F0502020204030204" pitchFamily="34" charset="0"/>
                <a:cs typeface="Arial" panose="020B0604020202020204" pitchFamily="34" charset="0"/>
              </a:rPr>
              <a:t>LD-pruned with PLINK by retaining the variant with the smallest p-value from each LD block and excluding variants with r2 &gt; 0.1 in 1000-kb window. PLINK was then used to construct the PRSs for each participant using as significance threshold the </a:t>
            </a:r>
            <a:r>
              <a:rPr lang="en-GB" sz="1800" dirty="0">
                <a:latin typeface="Calibri" panose="020F0502020204030204" pitchFamily="34" charset="0"/>
                <a:ea typeface="Calibri" panose="020F0502020204030204" pitchFamily="34" charset="0"/>
                <a:cs typeface="Arial" panose="020B0604020202020204" pitchFamily="34" charset="0"/>
              </a:rPr>
              <a:t>p-</a:t>
            </a:r>
            <a:r>
              <a:rPr lang="en-GB" sz="1800" dirty="0">
                <a:effectLst/>
                <a:latin typeface="Calibri" panose="020F0502020204030204" pitchFamily="34" charset="0"/>
                <a:ea typeface="Calibri" panose="020F0502020204030204" pitchFamily="34" charset="0"/>
                <a:cs typeface="Arial" panose="020B0604020202020204" pitchFamily="34" charset="0"/>
              </a:rPr>
              <a:t>value </a:t>
            </a:r>
            <a:r>
              <a:rPr lang="en-GB" sz="1800" dirty="0" err="1">
                <a:effectLst/>
                <a:latin typeface="Calibri" panose="020F0502020204030204" pitchFamily="34" charset="0"/>
                <a:ea typeface="Calibri" panose="020F0502020204030204" pitchFamily="34" charset="0"/>
                <a:cs typeface="Arial" panose="020B0604020202020204" pitchFamily="34" charset="0"/>
              </a:rPr>
              <a:t>p</a:t>
            </a:r>
            <a:r>
              <a:rPr lang="en-GB" sz="1800" baseline="-25000" dirty="0" err="1">
                <a:effectLst/>
                <a:latin typeface="Calibri" panose="020F0502020204030204" pitchFamily="34" charset="0"/>
                <a:ea typeface="Calibri" panose="020F0502020204030204" pitchFamily="34" charset="0"/>
                <a:cs typeface="Arial" panose="020B0604020202020204" pitchFamily="34" charset="0"/>
              </a:rPr>
              <a:t>T</a:t>
            </a:r>
            <a:r>
              <a:rPr lang="en-GB" sz="1800" baseline="-25000" dirty="0">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 0.1</a:t>
            </a:r>
            <a:r>
              <a:rPr lang="en-GB" sz="1200" dirty="0">
                <a:effectLst/>
              </a:rPr>
              <a:t> </a:t>
            </a:r>
          </a:p>
          <a:p>
            <a:pPr marL="0" indent="0">
              <a:buNone/>
            </a:pPr>
            <a:r>
              <a:rPr lang="en-GB" sz="1800" dirty="0">
                <a:latin typeface="Calibri" panose="020F0502020204030204" pitchFamily="34" charset="0"/>
                <a:cs typeface="Arial" panose="020B0604020202020204" pitchFamily="34" charset="0"/>
              </a:rPr>
              <a:t>https://</a:t>
            </a:r>
            <a:r>
              <a:rPr lang="en-GB" sz="1800" dirty="0" err="1">
                <a:latin typeface="Calibri" panose="020F0502020204030204" pitchFamily="34" charset="0"/>
                <a:cs typeface="Arial" panose="020B0604020202020204" pitchFamily="34" charset="0"/>
              </a:rPr>
              <a:t>choishingwan.github.io</a:t>
            </a:r>
            <a:r>
              <a:rPr lang="en-GB" sz="1800" dirty="0">
                <a:latin typeface="Calibri" panose="020F0502020204030204" pitchFamily="34" charset="0"/>
                <a:cs typeface="Arial" panose="020B0604020202020204" pitchFamily="34" charset="0"/>
              </a:rPr>
              <a:t>/</a:t>
            </a:r>
            <a:r>
              <a:rPr lang="en-GB" sz="1800" dirty="0" err="1">
                <a:latin typeface="Calibri" panose="020F0502020204030204" pitchFamily="34" charset="0"/>
                <a:cs typeface="Arial" panose="020B0604020202020204" pitchFamily="34" charset="0"/>
              </a:rPr>
              <a:t>PRSice</a:t>
            </a:r>
            <a:r>
              <a:rPr lang="en-GB" sz="1800" dirty="0">
                <a:latin typeface="Calibri" panose="020F0502020204030204" pitchFamily="34" charset="0"/>
                <a:cs typeface="Arial" panose="020B0604020202020204" pitchFamily="34" charset="0"/>
              </a:rPr>
              <a:t>/</a:t>
            </a:r>
          </a:p>
          <a:p>
            <a:pPr marL="0" indent="0">
              <a:buNone/>
            </a:pPr>
            <a:endParaRPr lang="en-GB" sz="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GB" sz="2400" b="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PRS-CS (1000G and UKBB), Ge et al (2019) </a:t>
            </a:r>
            <a:r>
              <a:rPr lang="en-GB" sz="2400" b="1" i="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Nat </a:t>
            </a:r>
            <a:r>
              <a:rPr lang="en-GB" sz="2400" b="1" i="1" dirty="0" err="1">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Commun</a:t>
            </a:r>
            <a:endParaRPr lang="en-GB" sz="2400" b="1" i="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GB" sz="1800" dirty="0">
                <a:solidFill>
                  <a:srgbClr val="222222"/>
                </a:solidFill>
                <a:effectLst/>
                <a:latin typeface="Calibri" panose="020F0502020204030204" pitchFamily="34" charset="0"/>
                <a:ea typeface="Calibri" panose="020F0502020204030204" pitchFamily="34" charset="0"/>
                <a:cs typeface="Arial" panose="020B0604020202020204" pitchFamily="34" charset="0"/>
              </a:rPr>
              <a:t>PRS-CS utilizes a high-dimensional Bayesian regression framework by placing a continuous shrinkage (CS) prior on effect sizes, which is robust to varying genetic architectures, and enables multivariate modelling of local LD pat</a:t>
            </a:r>
            <a:r>
              <a:rPr lang="en-GB" sz="1800" dirty="0">
                <a:solidFill>
                  <a:srgbClr val="222222"/>
                </a:solidFill>
                <a:latin typeface="Calibri" panose="020F0502020204030204" pitchFamily="34" charset="0"/>
                <a:ea typeface="Calibri" panose="020F0502020204030204" pitchFamily="34" charset="0"/>
                <a:cs typeface="Arial" panose="020B0604020202020204" pitchFamily="34" charset="0"/>
              </a:rPr>
              <a:t>terns</a:t>
            </a:r>
          </a:p>
          <a:p>
            <a:pPr marL="0" indent="0">
              <a:buNone/>
            </a:pPr>
            <a:endParaRPr lang="en-GB" sz="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GB" sz="2600" b="1" dirty="0" err="1">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quickPRS</a:t>
            </a:r>
            <a:r>
              <a:rPr lang="en-GB" sz="2600" b="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 </a:t>
            </a:r>
            <a:r>
              <a:rPr lang="en-GB" sz="2400" b="1" dirty="0">
                <a:solidFill>
                  <a:schemeClr val="accent1">
                    <a:lumMod val="75000"/>
                  </a:schemeClr>
                </a:solidFill>
                <a:effectLst/>
                <a:ea typeface="Times New Roman" panose="02020603050405020304" pitchFamily="18" charset="0"/>
                <a:cs typeface="Arial" panose="020B0604020202020204" pitchFamily="34" charset="0"/>
              </a:rPr>
              <a:t>Zhang</a:t>
            </a:r>
            <a:r>
              <a:rPr lang="en-GB" sz="2400" b="1" dirty="0">
                <a:solidFill>
                  <a:schemeClr val="accent1">
                    <a:lumMod val="75000"/>
                  </a:schemeClr>
                </a:solidFill>
                <a:effectLst/>
              </a:rPr>
              <a:t> </a:t>
            </a:r>
            <a:r>
              <a:rPr lang="en-GB" sz="2400" b="1" dirty="0">
                <a:solidFill>
                  <a:schemeClr val="accent1">
                    <a:lumMod val="75000"/>
                  </a:schemeClr>
                </a:solidFill>
                <a:effectLst/>
                <a:ea typeface="Times New Roman" panose="02020603050405020304" pitchFamily="18" charset="0"/>
                <a:cs typeface="Arial" panose="020B0604020202020204" pitchFamily="34" charset="0"/>
              </a:rPr>
              <a:t>et al (2021</a:t>
            </a:r>
            <a:r>
              <a:rPr lang="en-GB" sz="2600"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 </a:t>
            </a:r>
            <a:r>
              <a:rPr lang="en-GB" sz="2600" b="1" i="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Nat </a:t>
            </a:r>
            <a:r>
              <a:rPr lang="en-GB" sz="2600" b="1" i="1" dirty="0" err="1">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Commun</a:t>
            </a:r>
            <a:endParaRPr lang="en-GB" sz="2600" b="1" i="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0" indent="0">
              <a:buNone/>
            </a:pPr>
            <a:r>
              <a:rPr lang="en-US" sz="1800" dirty="0"/>
              <a:t>A quick version of </a:t>
            </a:r>
            <a:r>
              <a:rPr lang="en-US" sz="1800" dirty="0" err="1"/>
              <a:t>MegaPRS</a:t>
            </a:r>
            <a:r>
              <a:rPr lang="en-US" sz="1800" dirty="0"/>
              <a:t> (LDAK and </a:t>
            </a:r>
            <a:r>
              <a:rPr lang="en-US" sz="1800" dirty="0" err="1"/>
              <a:t>BayesR</a:t>
            </a:r>
            <a:r>
              <a:rPr lang="en-US" sz="1800" dirty="0"/>
              <a:t>-SS), which does not assume that SNPs are contributing equally to the heritability of a trait (as compared to the previous models like GCTA and LDSC)</a:t>
            </a:r>
          </a:p>
        </p:txBody>
      </p:sp>
    </p:spTree>
    <p:extLst>
      <p:ext uri="{BB962C8B-B14F-4D97-AF65-F5344CB8AC3E}">
        <p14:creationId xmlns:p14="http://schemas.microsoft.com/office/powerpoint/2010/main" val="244239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4F0062-1D0D-7B20-3F55-30EA281F0ABB}"/>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Outline</a:t>
            </a:r>
          </a:p>
        </p:txBody>
      </p:sp>
      <p:graphicFrame>
        <p:nvGraphicFramePr>
          <p:cNvPr id="5" name="Content Placeholder 2">
            <a:extLst>
              <a:ext uri="{FF2B5EF4-FFF2-40B4-BE49-F238E27FC236}">
                <a16:creationId xmlns:a16="http://schemas.microsoft.com/office/drawing/2014/main" id="{44AFF4B5-3644-5BB5-8586-C89D76FB7263}"/>
              </a:ext>
            </a:extLst>
          </p:cNvPr>
          <p:cNvGraphicFramePr>
            <a:graphicFrameLocks noGrp="1"/>
          </p:cNvGraphicFramePr>
          <p:nvPr>
            <p:ph idx="1"/>
            <p:extLst>
              <p:ext uri="{D42A27DB-BD31-4B8C-83A1-F6EECF244321}">
                <p14:modId xmlns:p14="http://schemas.microsoft.com/office/powerpoint/2010/main" val="418035101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173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12C9-21DA-4E83-5E15-0990D4523F42}"/>
              </a:ext>
            </a:extLst>
          </p:cNvPr>
          <p:cNvSpPr>
            <a:spLocks noGrp="1"/>
          </p:cNvSpPr>
          <p:nvPr>
            <p:ph type="title"/>
          </p:nvPr>
        </p:nvSpPr>
        <p:spPr/>
        <p:txBody>
          <a:bodyPr/>
          <a:lstStyle/>
          <a:p>
            <a:r>
              <a:rPr lang="en-US" dirty="0"/>
              <a:t>PRS consistency…                       (ADNI dataset)</a:t>
            </a:r>
          </a:p>
        </p:txBody>
      </p:sp>
      <p:pic>
        <p:nvPicPr>
          <p:cNvPr id="4" name="Picture 3" descr="Macintosh HD:Users:gannaleonenko:old_computer:AZ:ADNI_ROSMAP:Final,_submit!:revision:Main:revise2:Supplementary_Figure4.pdf">
            <a:extLst>
              <a:ext uri="{FF2B5EF4-FFF2-40B4-BE49-F238E27FC236}">
                <a16:creationId xmlns:a16="http://schemas.microsoft.com/office/drawing/2014/main" id="{2C37E815-3BC5-AA71-85A5-349D018628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82111" y="1302861"/>
            <a:ext cx="5386383" cy="5071889"/>
          </a:xfrm>
          <a:prstGeom prst="rect">
            <a:avLst/>
          </a:prstGeom>
          <a:noFill/>
          <a:ln>
            <a:noFill/>
          </a:ln>
        </p:spPr>
      </p:pic>
      <p:sp>
        <p:nvSpPr>
          <p:cNvPr id="3" name="TextBox 2">
            <a:extLst>
              <a:ext uri="{FF2B5EF4-FFF2-40B4-BE49-F238E27FC236}">
                <a16:creationId xmlns:a16="http://schemas.microsoft.com/office/drawing/2014/main" id="{7EB93953-38A7-B22F-30F3-CB7D03451544}"/>
              </a:ext>
            </a:extLst>
          </p:cNvPr>
          <p:cNvSpPr txBox="1"/>
          <p:nvPr/>
        </p:nvSpPr>
        <p:spPr>
          <a:xfrm>
            <a:off x="1207008" y="6374750"/>
            <a:ext cx="4295663" cy="369332"/>
          </a:xfrm>
          <a:prstGeom prst="rect">
            <a:avLst/>
          </a:prstGeom>
          <a:noFill/>
        </p:spPr>
        <p:txBody>
          <a:bodyPr wrap="none" rtlCol="0">
            <a:spAutoFit/>
          </a:bodyPr>
          <a:lstStyle/>
          <a:p>
            <a:r>
              <a:rPr lang="en-US" i="1" dirty="0" err="1"/>
              <a:t>Leonenko</a:t>
            </a:r>
            <a:r>
              <a:rPr lang="en-US" i="1" dirty="0"/>
              <a:t> et al (2021), Nat Communications</a:t>
            </a:r>
          </a:p>
        </p:txBody>
      </p:sp>
    </p:spTree>
    <p:extLst>
      <p:ext uri="{BB962C8B-B14F-4D97-AF65-F5344CB8AC3E}">
        <p14:creationId xmlns:p14="http://schemas.microsoft.com/office/powerpoint/2010/main" val="279823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C5974B6-3353-4781-B620-BC5168DAE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0A2C0FD4-452B-439A-A978-C37BC16F5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95A87FB-C0FF-A1AB-F0D1-3D6769181848}"/>
              </a:ext>
            </a:extLst>
          </p:cNvPr>
          <p:cNvSpPr>
            <a:spLocks noGrp="1"/>
          </p:cNvSpPr>
          <p:nvPr>
            <p:ph type="title"/>
          </p:nvPr>
        </p:nvSpPr>
        <p:spPr>
          <a:xfrm>
            <a:off x="7559812" y="2723322"/>
            <a:ext cx="3510355" cy="2236738"/>
          </a:xfrm>
        </p:spPr>
        <p:txBody>
          <a:bodyPr vert="horz" lIns="91440" tIns="45720" rIns="91440" bIns="45720" rtlCol="0" anchor="b">
            <a:normAutofit/>
          </a:bodyPr>
          <a:lstStyle/>
          <a:p>
            <a:r>
              <a:rPr lang="en-US" kern="1200">
                <a:solidFill>
                  <a:srgbClr val="FFFFFF"/>
                </a:solidFill>
                <a:latin typeface="+mj-lt"/>
                <a:ea typeface="+mj-ea"/>
                <a:cs typeface="+mj-cs"/>
              </a:rPr>
              <a:t>AD Biomarkers and AGE</a:t>
            </a:r>
          </a:p>
        </p:txBody>
      </p:sp>
      <p:sp>
        <p:nvSpPr>
          <p:cNvPr id="16" name="Freeform 5">
            <a:extLst>
              <a:ext uri="{FF2B5EF4-FFF2-40B4-BE49-F238E27FC236}">
                <a16:creationId xmlns:a16="http://schemas.microsoft.com/office/drawing/2014/main" id="{16929AE4-43B6-494E-B7D6-F778AB2F2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8CEE0D70-D5EB-4589-819D-77F64EC4F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2A701B99-D75A-4647-9635-9858D3BA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884DEADC-5415-4FC6-93F0-89769392A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859" y="1120020"/>
            <a:ext cx="5632862" cy="3509529"/>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2D56FBDE-CEB7-AE0F-8C52-B5CBDB87ED72}"/>
              </a:ext>
            </a:extLst>
          </p:cNvPr>
          <p:cNvPicPr>
            <a:picLocks noChangeAspect="1"/>
          </p:cNvPicPr>
          <p:nvPr/>
        </p:nvPicPr>
        <p:blipFill>
          <a:blip r:embed="rId2"/>
          <a:stretch>
            <a:fillRect/>
          </a:stretch>
        </p:blipFill>
        <p:spPr>
          <a:xfrm>
            <a:off x="1438464" y="1391640"/>
            <a:ext cx="5290964" cy="2976165"/>
          </a:xfrm>
          <a:prstGeom prst="rect">
            <a:avLst/>
          </a:prstGeom>
        </p:spPr>
      </p:pic>
    </p:spTree>
    <p:extLst>
      <p:ext uri="{BB962C8B-B14F-4D97-AF65-F5344CB8AC3E}">
        <p14:creationId xmlns:p14="http://schemas.microsoft.com/office/powerpoint/2010/main" val="368173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C2EB6D5-1CA0-2347-A7A3-BFD1A7321F4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kern="1200" dirty="0">
                <a:solidFill>
                  <a:srgbClr val="FFFFFF"/>
                </a:solidFill>
                <a:latin typeface="+mj-lt"/>
                <a:ea typeface="+mj-ea"/>
                <a:cs typeface="+mj-cs"/>
              </a:rPr>
              <a:t>Biomarkers</a:t>
            </a:r>
          </a:p>
        </p:txBody>
      </p:sp>
      <p:sp>
        <p:nvSpPr>
          <p:cNvPr id="5" name="TextBox 4">
            <a:extLst>
              <a:ext uri="{FF2B5EF4-FFF2-40B4-BE49-F238E27FC236}">
                <a16:creationId xmlns:a16="http://schemas.microsoft.com/office/drawing/2014/main" id="{0FCC6ACE-CD31-094B-99DB-2C33C0F4CD68}"/>
              </a:ext>
            </a:extLst>
          </p:cNvPr>
          <p:cNvSpPr txBox="1"/>
          <p:nvPr/>
        </p:nvSpPr>
        <p:spPr>
          <a:xfrm>
            <a:off x="2310576" y="5969260"/>
            <a:ext cx="7721372" cy="670531"/>
          </a:xfrm>
          <a:prstGeom prst="rect">
            <a:avLst/>
          </a:prstGeom>
        </p:spPr>
        <p:txBody>
          <a:bodyPr vert="horz" lIns="91440" tIns="45720" rIns="91440" bIns="45720" rtlCol="0">
            <a:noAutofit/>
          </a:bodyPr>
          <a:lstStyle/>
          <a:p>
            <a:pPr>
              <a:lnSpc>
                <a:spcPct val="90000"/>
              </a:lnSpc>
              <a:spcAft>
                <a:spcPts val="600"/>
              </a:spcAft>
            </a:pPr>
            <a:r>
              <a:rPr lang="en-US" b="1" dirty="0"/>
              <a:t>Blood plasma was collected, and biomarker levels were measured using ‘</a:t>
            </a:r>
            <a:r>
              <a:rPr lang="en-US" b="1" dirty="0" err="1"/>
              <a:t>Simoa</a:t>
            </a:r>
            <a:r>
              <a:rPr lang="en-US" b="1" dirty="0"/>
              <a:t>’ </a:t>
            </a:r>
          </a:p>
          <a:p>
            <a:pPr>
              <a:lnSpc>
                <a:spcPct val="90000"/>
              </a:lnSpc>
              <a:spcAft>
                <a:spcPts val="600"/>
              </a:spcAft>
            </a:pPr>
            <a:r>
              <a:rPr lang="en-US" b="1" dirty="0"/>
              <a:t>(Single Molecule Analysis, </a:t>
            </a:r>
            <a:r>
              <a:rPr lang="en-US" b="1" dirty="0" err="1"/>
              <a:t>Quanterix</a:t>
            </a:r>
            <a:r>
              <a:rPr lang="en-US" b="1" dirty="0"/>
              <a:t>, MA) by Prof Zetterberg’s lab (DRI at UCL)</a:t>
            </a:r>
          </a:p>
        </p:txBody>
      </p:sp>
      <p:graphicFrame>
        <p:nvGraphicFramePr>
          <p:cNvPr id="4" name="Table 1030">
            <a:extLst>
              <a:ext uri="{FF2B5EF4-FFF2-40B4-BE49-F238E27FC236}">
                <a16:creationId xmlns:a16="http://schemas.microsoft.com/office/drawing/2014/main" id="{0935844C-6323-0B4F-84BA-764A0DD78BC3}"/>
              </a:ext>
            </a:extLst>
          </p:cNvPr>
          <p:cNvGraphicFramePr>
            <a:graphicFrameLocks noGrp="1"/>
          </p:cNvGraphicFramePr>
          <p:nvPr>
            <p:extLst>
              <p:ext uri="{D42A27DB-BD31-4B8C-83A1-F6EECF244321}">
                <p14:modId xmlns:p14="http://schemas.microsoft.com/office/powerpoint/2010/main" val="567505329"/>
              </p:ext>
            </p:extLst>
          </p:nvPr>
        </p:nvGraphicFramePr>
        <p:xfrm>
          <a:off x="1805040" y="2317997"/>
          <a:ext cx="8732444" cy="3300485"/>
        </p:xfrm>
        <a:graphic>
          <a:graphicData uri="http://schemas.openxmlformats.org/drawingml/2006/table">
            <a:tbl>
              <a:tblPr firstRow="1" bandRow="1">
                <a:tableStyleId>{5940675A-B579-460E-94D1-54222C63F5DA}</a:tableStyleId>
              </a:tblPr>
              <a:tblGrid>
                <a:gridCol w="2027942">
                  <a:extLst>
                    <a:ext uri="{9D8B030D-6E8A-4147-A177-3AD203B41FA5}">
                      <a16:colId xmlns:a16="http://schemas.microsoft.com/office/drawing/2014/main" val="4169347043"/>
                    </a:ext>
                  </a:extLst>
                </a:gridCol>
                <a:gridCol w="6704502">
                  <a:extLst>
                    <a:ext uri="{9D8B030D-6E8A-4147-A177-3AD203B41FA5}">
                      <a16:colId xmlns:a16="http://schemas.microsoft.com/office/drawing/2014/main" val="2833734244"/>
                    </a:ext>
                  </a:extLst>
                </a:gridCol>
              </a:tblGrid>
              <a:tr h="1040572">
                <a:tc>
                  <a:txBody>
                    <a:bodyPr/>
                    <a:lstStyle/>
                    <a:p>
                      <a:pPr algn="ctr"/>
                      <a:r>
                        <a:rPr lang="en-US" sz="1800" dirty="0">
                          <a:solidFill>
                            <a:schemeClr val="tx1"/>
                          </a:solidFill>
                          <a:latin typeface="Arial" panose="020B0604020202020204" pitchFamily="34" charset="0"/>
                          <a:cs typeface="Arial" panose="020B0604020202020204" pitchFamily="34" charset="0"/>
                        </a:rPr>
                        <a:t>Aβ40, Aβ42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rial" panose="020B0604020202020204" pitchFamily="34" charset="0"/>
                          <a:cs typeface="Arial" panose="020B0604020202020204" pitchFamily="34" charset="0"/>
                        </a:rPr>
                        <a:t>Aβ42/Aβ40</a:t>
                      </a:r>
                    </a:p>
                  </a:txBody>
                  <a:tcPr marL="73974" marR="73974" marT="36987" marB="36987" anchor="ctr">
                    <a:lnL w="38100" cap="flat" cmpd="sng" algn="ctr">
                      <a:noFill/>
                      <a:prstDash val="solid"/>
                      <a:round/>
                      <a:headEnd type="none" w="med" len="med"/>
                      <a:tailEnd type="none" w="med" len="med"/>
                    </a:lnL>
                    <a:lnR w="12700" cap="flat" cmpd="sng" algn="ctr">
                      <a:solidFill>
                        <a:srgbClr val="00326E"/>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326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a:solidFill>
                            <a:schemeClr val="tx1"/>
                          </a:solidFill>
                          <a:latin typeface="Arial" panose="020B0604020202020204" pitchFamily="34" charset="0"/>
                          <a:cs typeface="Arial" panose="020B0604020202020204" pitchFamily="34" charset="0"/>
                        </a:rPr>
                        <a:t>free </a:t>
                      </a:r>
                      <a:r>
                        <a:rPr lang="en-US" sz="1800" i="1">
                          <a:solidFill>
                            <a:schemeClr val="tx1"/>
                          </a:solidFill>
                          <a:latin typeface="Arial" panose="020B0604020202020204" pitchFamily="34" charset="0"/>
                          <a:cs typeface="Arial" panose="020B0604020202020204" pitchFamily="34" charset="0"/>
                        </a:rPr>
                        <a:t>amyloid β proteins </a:t>
                      </a:r>
                      <a:r>
                        <a:rPr lang="en-US" sz="1800">
                          <a:solidFill>
                            <a:schemeClr val="tx1"/>
                          </a:solidFill>
                          <a:latin typeface="Arial" panose="020B0604020202020204" pitchFamily="34" charset="0"/>
                          <a:cs typeface="Arial" panose="020B0604020202020204" pitchFamily="34" charset="0"/>
                        </a:rPr>
                        <a:t>of chain length 40 and 42,</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latin typeface="Arial" panose="020B0604020202020204" pitchFamily="34" charset="0"/>
                          <a:cs typeface="Arial" panose="020B0604020202020204" pitchFamily="34" charset="0"/>
                        </a:rPr>
                        <a:t>ratio which normalizes high and low A</a:t>
                      </a:r>
                      <a:r>
                        <a:rPr lang="el-GR" sz="1800">
                          <a:solidFill>
                            <a:schemeClr val="tx1"/>
                          </a:solidFill>
                          <a:latin typeface="Arial" panose="020B0604020202020204" pitchFamily="34" charset="0"/>
                          <a:cs typeface="Arial" panose="020B0604020202020204" pitchFamily="34" charset="0"/>
                        </a:rPr>
                        <a:t>β</a:t>
                      </a:r>
                      <a:r>
                        <a:rPr lang="en-US" sz="1800">
                          <a:solidFill>
                            <a:schemeClr val="tx1"/>
                          </a:solidFill>
                          <a:latin typeface="Arial" panose="020B0604020202020204" pitchFamily="34" charset="0"/>
                          <a:cs typeface="Arial" panose="020B0604020202020204" pitchFamily="34" charset="0"/>
                        </a:rPr>
                        <a:t> producers</a:t>
                      </a:r>
                    </a:p>
                  </a:txBody>
                  <a:tcPr marL="145619" marR="110961" marT="110961" marB="110961" anchor="ctr">
                    <a:lnL w="12700" cap="flat" cmpd="sng" algn="ctr">
                      <a:solidFill>
                        <a:srgbClr val="00326E"/>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326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2946593"/>
                  </a:ext>
                </a:extLst>
              </a:tr>
              <a:tr h="646043">
                <a:tc>
                  <a:txBody>
                    <a:bodyPr/>
                    <a:lstStyle/>
                    <a:p>
                      <a:pPr algn="ctr"/>
                      <a:r>
                        <a:rPr lang="en-US" sz="1800">
                          <a:solidFill>
                            <a:schemeClr val="tx1"/>
                          </a:solidFill>
                          <a:latin typeface="Arial" panose="020B0604020202020204" pitchFamily="34" charset="0"/>
                          <a:cs typeface="Arial" panose="020B0604020202020204" pitchFamily="34" charset="0"/>
                        </a:rPr>
                        <a:t>GFAP</a:t>
                      </a:r>
                    </a:p>
                  </a:txBody>
                  <a:tcPr marL="73974" marR="73974" marT="36987" marB="36987" anchor="ctr">
                    <a:lnL w="38100" cap="flat" cmpd="sng" algn="ctr">
                      <a:noFill/>
                      <a:prstDash val="solid"/>
                      <a:round/>
                      <a:headEnd type="none" w="med" len="med"/>
                      <a:tailEnd type="none" w="med" len="med"/>
                    </a:lnL>
                    <a:lnR w="12700" cap="flat" cmpd="sng" algn="ctr">
                      <a:solidFill>
                        <a:srgbClr val="00326E"/>
                      </a:solidFill>
                      <a:prstDash val="solid"/>
                      <a:round/>
                      <a:headEnd type="none" w="med" len="med"/>
                      <a:tailEnd type="none" w="med" len="med"/>
                    </a:lnR>
                    <a:lnT w="12700" cap="flat" cmpd="sng" algn="ctr">
                      <a:solidFill>
                        <a:srgbClr val="00326E"/>
                      </a:solidFill>
                      <a:prstDash val="solid"/>
                      <a:round/>
                      <a:headEnd type="none" w="med" len="med"/>
                      <a:tailEnd type="none" w="med" len="med"/>
                    </a:lnT>
                    <a:lnB w="12700" cap="flat" cmpd="sng" algn="ctr">
                      <a:solidFill>
                        <a:srgbClr val="00326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Arial" panose="020B0604020202020204" pitchFamily="34" charset="0"/>
                          <a:cs typeface="Arial" panose="020B0604020202020204" pitchFamily="34" charset="0"/>
                        </a:rPr>
                        <a:t>glial fibrillary acidic protein</a:t>
                      </a:r>
                      <a:r>
                        <a:rPr lang="en-US" sz="1800" dirty="0">
                          <a:solidFill>
                            <a:schemeClr val="tx1"/>
                          </a:solidFill>
                          <a:latin typeface="Arial" panose="020B0604020202020204" pitchFamily="34" charset="0"/>
                          <a:cs typeface="Arial" panose="020B0604020202020204" pitchFamily="34" charset="0"/>
                        </a:rPr>
                        <a:t>, marker of astrocyte proliferation </a:t>
                      </a:r>
                    </a:p>
                  </a:txBody>
                  <a:tcPr marL="145619" marR="110961" marT="110961" marB="110961" anchor="ctr">
                    <a:lnL w="12700" cap="flat" cmpd="sng" algn="ctr">
                      <a:solidFill>
                        <a:srgbClr val="00326E"/>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00326E"/>
                      </a:solidFill>
                      <a:prstDash val="solid"/>
                      <a:round/>
                      <a:headEnd type="none" w="med" len="med"/>
                      <a:tailEnd type="none" w="med" len="med"/>
                    </a:lnT>
                    <a:lnB w="12700" cap="flat" cmpd="sng" algn="ctr">
                      <a:solidFill>
                        <a:srgbClr val="00326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1294045"/>
                  </a:ext>
                </a:extLst>
              </a:tr>
              <a:tr h="646043">
                <a:tc>
                  <a:txBody>
                    <a:bodyPr/>
                    <a:lstStyle/>
                    <a:p>
                      <a:pPr algn="ctr"/>
                      <a:r>
                        <a:rPr lang="en-US" sz="1800">
                          <a:solidFill>
                            <a:schemeClr val="tx1"/>
                          </a:solidFill>
                          <a:latin typeface="Arial" panose="020B0604020202020204" pitchFamily="34" charset="0"/>
                          <a:cs typeface="Arial" panose="020B0604020202020204" pitchFamily="34" charset="0"/>
                        </a:rPr>
                        <a:t>NfL</a:t>
                      </a:r>
                    </a:p>
                  </a:txBody>
                  <a:tcPr marL="73974" marR="73974" marT="36987" marB="36987" anchor="ctr">
                    <a:lnL w="38100" cap="flat" cmpd="sng" algn="ctr">
                      <a:noFill/>
                      <a:prstDash val="solid"/>
                      <a:round/>
                      <a:headEnd type="none" w="med" len="med"/>
                      <a:tailEnd type="none" w="med" len="med"/>
                    </a:lnL>
                    <a:lnR w="12700" cap="flat" cmpd="sng" algn="ctr">
                      <a:solidFill>
                        <a:srgbClr val="00326E"/>
                      </a:solidFill>
                      <a:prstDash val="solid"/>
                      <a:round/>
                      <a:headEnd type="none" w="med" len="med"/>
                      <a:tailEnd type="none" w="med" len="med"/>
                    </a:lnR>
                    <a:lnT w="12700" cap="flat" cmpd="sng" algn="ctr">
                      <a:solidFill>
                        <a:srgbClr val="00326E"/>
                      </a:solidFill>
                      <a:prstDash val="solid"/>
                      <a:round/>
                      <a:headEnd type="none" w="med" len="med"/>
                      <a:tailEnd type="none" w="med" len="med"/>
                    </a:lnT>
                    <a:lnB w="12700" cap="flat" cmpd="sng" algn="ctr">
                      <a:solidFill>
                        <a:srgbClr val="00326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Arial" panose="020B0604020202020204" pitchFamily="34" charset="0"/>
                          <a:cs typeface="Arial" panose="020B0604020202020204" pitchFamily="34" charset="0"/>
                        </a:rPr>
                        <a:t>neurofilament light</a:t>
                      </a:r>
                      <a:r>
                        <a:rPr lang="en-US" sz="1800" dirty="0">
                          <a:solidFill>
                            <a:schemeClr val="tx1"/>
                          </a:solidFill>
                          <a:latin typeface="Arial" panose="020B0604020202020204" pitchFamily="34" charset="0"/>
                          <a:cs typeface="Arial" panose="020B0604020202020204" pitchFamily="34" charset="0"/>
                        </a:rPr>
                        <a:t>, marker of neurodegeneration and neuronal injury</a:t>
                      </a:r>
                    </a:p>
                  </a:txBody>
                  <a:tcPr marL="145619" marR="110961" marT="110961" marB="110961" anchor="ctr">
                    <a:lnL w="12700" cap="flat" cmpd="sng" algn="ctr">
                      <a:solidFill>
                        <a:srgbClr val="00326E"/>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00326E"/>
                      </a:solidFill>
                      <a:prstDash val="solid"/>
                      <a:round/>
                      <a:headEnd type="none" w="med" len="med"/>
                      <a:tailEnd type="none" w="med" len="med"/>
                    </a:lnT>
                    <a:lnB w="12700" cap="flat" cmpd="sng" algn="ctr">
                      <a:solidFill>
                        <a:srgbClr val="00326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122648"/>
                  </a:ext>
                </a:extLst>
              </a:tr>
              <a:tr h="843308">
                <a:tc>
                  <a:txBody>
                    <a:bodyPr/>
                    <a:lstStyle/>
                    <a:p>
                      <a:pPr algn="ctr"/>
                      <a:r>
                        <a:rPr lang="en-US" sz="1800">
                          <a:solidFill>
                            <a:schemeClr val="tx1"/>
                          </a:solidFill>
                          <a:latin typeface="Arial" panose="020B0604020202020204" pitchFamily="34" charset="0"/>
                          <a:cs typeface="Arial" panose="020B0604020202020204" pitchFamily="34" charset="0"/>
                        </a:rPr>
                        <a:t>Ptau-181</a:t>
                      </a:r>
                    </a:p>
                  </a:txBody>
                  <a:tcPr marL="73974" marR="73974" marT="36987" marB="36987" anchor="ctr">
                    <a:lnL w="38100" cap="flat" cmpd="sng" algn="ctr">
                      <a:noFill/>
                      <a:prstDash val="solid"/>
                      <a:round/>
                      <a:headEnd type="none" w="med" len="med"/>
                      <a:tailEnd type="none" w="med" len="med"/>
                    </a:lnL>
                    <a:lnR w="12700" cap="flat" cmpd="sng" algn="ctr">
                      <a:solidFill>
                        <a:srgbClr val="00326E"/>
                      </a:solidFill>
                      <a:prstDash val="solid"/>
                      <a:round/>
                      <a:headEnd type="none" w="med" len="med"/>
                      <a:tailEnd type="none" w="med" len="med"/>
                    </a:lnR>
                    <a:lnT w="12700" cap="flat" cmpd="sng" algn="ctr">
                      <a:solidFill>
                        <a:srgbClr val="00326E"/>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i="1" dirty="0">
                          <a:solidFill>
                            <a:schemeClr val="tx1"/>
                          </a:solidFill>
                          <a:latin typeface="Arial" panose="020B0604020202020204" pitchFamily="34" charset="0"/>
                          <a:cs typeface="Arial" panose="020B0604020202020204" pitchFamily="34" charset="0"/>
                        </a:rPr>
                        <a:t>tau protein phosphorylated at position 181</a:t>
                      </a:r>
                      <a:r>
                        <a:rPr lang="en-US" sz="1800" dirty="0">
                          <a:solidFill>
                            <a:schemeClr val="tx1"/>
                          </a:solidFill>
                          <a:latin typeface="Arial" panose="020B0604020202020204" pitchFamily="34" charset="0"/>
                          <a:cs typeface="Arial" panose="020B0604020202020204" pitchFamily="34" charset="0"/>
                        </a:rPr>
                        <a:t>, marker of tau pathophysiology and amyloid plaque deposition </a:t>
                      </a:r>
                    </a:p>
                  </a:txBody>
                  <a:tcPr marL="145619" marR="110961" marT="110961" marB="110961" anchor="ctr">
                    <a:lnL w="12700" cap="flat" cmpd="sng" algn="ctr">
                      <a:solidFill>
                        <a:srgbClr val="00326E"/>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00326E"/>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7042598"/>
                  </a:ext>
                </a:extLst>
              </a:tr>
            </a:tbl>
          </a:graphicData>
        </a:graphic>
      </p:graphicFrame>
    </p:spTree>
    <p:extLst>
      <p:ext uri="{BB962C8B-B14F-4D97-AF65-F5344CB8AC3E}">
        <p14:creationId xmlns:p14="http://schemas.microsoft.com/office/powerpoint/2010/main" val="3876156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88CA-66D9-8144-8A42-DEF7801769CE}"/>
              </a:ext>
            </a:extLst>
          </p:cNvPr>
          <p:cNvSpPr>
            <a:spLocks noGrp="1"/>
          </p:cNvSpPr>
          <p:nvPr>
            <p:ph type="title"/>
          </p:nvPr>
        </p:nvSpPr>
        <p:spPr>
          <a:xfrm>
            <a:off x="2289523" y="389467"/>
            <a:ext cx="7886700" cy="1009651"/>
          </a:xfrm>
        </p:spPr>
        <p:txBody>
          <a:bodyPr>
            <a:noAutofit/>
          </a:bodyPr>
          <a:lstStyle/>
          <a:p>
            <a:r>
              <a:rPr lang="en-US" dirty="0"/>
              <a:t>What is known about biomarkers?</a:t>
            </a:r>
          </a:p>
        </p:txBody>
      </p:sp>
      <p:graphicFrame>
        <p:nvGraphicFramePr>
          <p:cNvPr id="8" name="Content Placeholder 2">
            <a:extLst>
              <a:ext uri="{FF2B5EF4-FFF2-40B4-BE49-F238E27FC236}">
                <a16:creationId xmlns:a16="http://schemas.microsoft.com/office/drawing/2014/main" id="{17AD6E54-2930-52C9-ADDA-E94EA1B70E2E}"/>
              </a:ext>
            </a:extLst>
          </p:cNvPr>
          <p:cNvGraphicFramePr>
            <a:graphicFrameLocks noGrp="1"/>
          </p:cNvGraphicFramePr>
          <p:nvPr>
            <p:ph idx="1"/>
            <p:extLst>
              <p:ext uri="{D42A27DB-BD31-4B8C-83A1-F6EECF244321}">
                <p14:modId xmlns:p14="http://schemas.microsoft.com/office/powerpoint/2010/main" val="2765169073"/>
              </p:ext>
            </p:extLst>
          </p:nvPr>
        </p:nvGraphicFramePr>
        <p:xfrm>
          <a:off x="838200" y="139911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AA68A86-4AAB-0C4C-BF4E-72CF7AFD328D}"/>
              </a:ext>
            </a:extLst>
          </p:cNvPr>
          <p:cNvSpPr txBox="1"/>
          <p:nvPr/>
        </p:nvSpPr>
        <p:spPr>
          <a:xfrm>
            <a:off x="838200" y="5876880"/>
            <a:ext cx="7886700" cy="600164"/>
          </a:xfrm>
          <a:prstGeom prst="rect">
            <a:avLst/>
          </a:prstGeom>
          <a:noFill/>
        </p:spPr>
        <p:txBody>
          <a:bodyPr wrap="square" rtlCol="0">
            <a:spAutoFit/>
          </a:bodyPr>
          <a:lstStyle/>
          <a:p>
            <a:r>
              <a:rPr lang="en-US" sz="1100" baseline="30000" dirty="0"/>
              <a:t>1</a:t>
            </a:r>
            <a:r>
              <a:rPr lang="en-US" sz="1100" dirty="0"/>
              <a:t>Janelidze et al. (2016) Science Reports </a:t>
            </a:r>
            <a:endParaRPr lang="en-US" sz="1100" baseline="30000" dirty="0"/>
          </a:p>
          <a:p>
            <a:r>
              <a:rPr lang="en-US" sz="1100" baseline="30000" dirty="0"/>
              <a:t>2</a:t>
            </a:r>
            <a:r>
              <a:rPr lang="en-US" sz="1100" dirty="0"/>
              <a:t>Verbek et al. (2021) Lancet: Health and Longevity</a:t>
            </a:r>
          </a:p>
          <a:p>
            <a:r>
              <a:rPr lang="en-US" sz="1100" baseline="30000" dirty="0"/>
              <a:t>3</a:t>
            </a:r>
            <a:r>
              <a:rPr lang="en-US" sz="1100" dirty="0"/>
              <a:t>Lantero Rodriguez et al. (2020) Acta </a:t>
            </a:r>
            <a:r>
              <a:rPr lang="en-US" sz="1100" dirty="0" err="1"/>
              <a:t>Neuropathologica</a:t>
            </a:r>
            <a:endParaRPr lang="en-US" sz="1100" baseline="30000" dirty="0"/>
          </a:p>
        </p:txBody>
      </p:sp>
      <p:sp>
        <p:nvSpPr>
          <p:cNvPr id="6" name="TextBox 5">
            <a:extLst>
              <a:ext uri="{FF2B5EF4-FFF2-40B4-BE49-F238E27FC236}">
                <a16:creationId xmlns:a16="http://schemas.microsoft.com/office/drawing/2014/main" id="{5CFAB0C7-1404-604F-83F9-0CCF158E61EC}"/>
              </a:ext>
            </a:extLst>
          </p:cNvPr>
          <p:cNvSpPr txBox="1"/>
          <p:nvPr/>
        </p:nvSpPr>
        <p:spPr>
          <a:xfrm rot="744197">
            <a:off x="4525450" y="6222702"/>
            <a:ext cx="2065525" cy="369332"/>
          </a:xfrm>
          <a:prstGeom prst="rect">
            <a:avLst/>
          </a:prstGeom>
          <a:noFill/>
        </p:spPr>
        <p:txBody>
          <a:bodyPr wrap="square" rtlCol="0">
            <a:spAutoFit/>
          </a:bodyPr>
          <a:lstStyle/>
          <a:p>
            <a:r>
              <a:rPr lang="en-US" dirty="0"/>
              <a:t>and many more…</a:t>
            </a:r>
          </a:p>
        </p:txBody>
      </p:sp>
    </p:spTree>
    <p:extLst>
      <p:ext uri="{BB962C8B-B14F-4D97-AF65-F5344CB8AC3E}">
        <p14:creationId xmlns:p14="http://schemas.microsoft.com/office/powerpoint/2010/main" val="1477654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9933B-E1B8-0248-86FB-9613CD81AD56}"/>
              </a:ext>
            </a:extLst>
          </p:cNvPr>
          <p:cNvSpPr>
            <a:spLocks noGrp="1"/>
          </p:cNvSpPr>
          <p:nvPr>
            <p:ph type="title"/>
          </p:nvPr>
        </p:nvSpPr>
        <p:spPr>
          <a:xfrm>
            <a:off x="1136429" y="378182"/>
            <a:ext cx="7474172" cy="1325563"/>
          </a:xfrm>
        </p:spPr>
        <p:txBody>
          <a:bodyPr>
            <a:normAutofit/>
          </a:bodyPr>
          <a:lstStyle/>
          <a:p>
            <a:r>
              <a:rPr lang="en-US" b="1" dirty="0"/>
              <a:t>Biomarkers over time</a:t>
            </a:r>
          </a:p>
        </p:txBody>
      </p:sp>
      <p:sp>
        <p:nvSpPr>
          <p:cNvPr id="3" name="Content Placeholder 2">
            <a:extLst>
              <a:ext uri="{FF2B5EF4-FFF2-40B4-BE49-F238E27FC236}">
                <a16:creationId xmlns:a16="http://schemas.microsoft.com/office/drawing/2014/main" id="{9E5E6012-2C05-9240-95F8-8B519027FECB}"/>
              </a:ext>
            </a:extLst>
          </p:cNvPr>
          <p:cNvSpPr>
            <a:spLocks noGrp="1"/>
          </p:cNvSpPr>
          <p:nvPr>
            <p:ph idx="1"/>
          </p:nvPr>
        </p:nvSpPr>
        <p:spPr>
          <a:xfrm>
            <a:off x="1136429" y="2278173"/>
            <a:ext cx="7667602" cy="3450613"/>
          </a:xfrm>
        </p:spPr>
        <p:txBody>
          <a:bodyPr anchor="ctr">
            <a:noAutofit/>
          </a:bodyPr>
          <a:lstStyle/>
          <a:p>
            <a:pPr marL="0" indent="0">
              <a:buNone/>
            </a:pPr>
            <a:r>
              <a:rPr lang="en-US" sz="2400" dirty="0"/>
              <a:t>As AD pathology progresses, biological markers for those pathologies reflect this.</a:t>
            </a:r>
          </a:p>
          <a:p>
            <a:pPr marL="0" indent="0">
              <a:buNone/>
            </a:pPr>
            <a:endParaRPr lang="en-US" sz="1600" dirty="0"/>
          </a:p>
          <a:p>
            <a:pPr marL="0" indent="0">
              <a:buNone/>
            </a:pPr>
            <a:r>
              <a:rPr lang="en-US" sz="2400" dirty="0"/>
              <a:t>Some AD pathologies are also seen in normal aging at lesser rates, so biomarkers may also change with normal aging.</a:t>
            </a:r>
          </a:p>
          <a:p>
            <a:pPr marL="0" indent="0">
              <a:buNone/>
            </a:pPr>
            <a:endParaRPr lang="en-US" sz="1600" dirty="0"/>
          </a:p>
          <a:p>
            <a:pPr marL="0" indent="0">
              <a:buNone/>
            </a:pPr>
            <a:r>
              <a:rPr lang="en-US" sz="2400" dirty="0"/>
              <a:t>Abnormal changes in biomarkers in healthy individuals may indicate incipient AD, before clinical assessment can detect cognitive impairment.</a:t>
            </a:r>
          </a:p>
          <a:p>
            <a:pPr marL="0" indent="0">
              <a:buNone/>
            </a:pPr>
            <a:endParaRPr lang="en-US" sz="2400" dirty="0"/>
          </a:p>
          <a:p>
            <a:pPr marL="0" indent="0">
              <a:buNone/>
            </a:pPr>
            <a:endParaRPr lang="en-US" sz="24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usiness Growth">
            <a:extLst>
              <a:ext uri="{FF2B5EF4-FFF2-40B4-BE49-F238E27FC236}">
                <a16:creationId xmlns:a16="http://schemas.microsoft.com/office/drawing/2014/main" id="{0F0FC5FC-E20E-3B93-7833-FD0510DA47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05050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757B-C0CB-394D-B080-067B33CD6F76}"/>
              </a:ext>
            </a:extLst>
          </p:cNvPr>
          <p:cNvSpPr>
            <a:spLocks noGrp="1"/>
          </p:cNvSpPr>
          <p:nvPr>
            <p:ph type="title"/>
          </p:nvPr>
        </p:nvSpPr>
        <p:spPr>
          <a:xfrm>
            <a:off x="1676400" y="212985"/>
            <a:ext cx="9214338" cy="1325563"/>
          </a:xfrm>
        </p:spPr>
        <p:txBody>
          <a:bodyPr/>
          <a:lstStyle/>
          <a:p>
            <a:r>
              <a:rPr lang="en-US" dirty="0"/>
              <a:t>Sampled Individuals</a:t>
            </a:r>
          </a:p>
        </p:txBody>
      </p:sp>
      <p:sp>
        <p:nvSpPr>
          <p:cNvPr id="3" name="Content Placeholder 2">
            <a:extLst>
              <a:ext uri="{FF2B5EF4-FFF2-40B4-BE49-F238E27FC236}">
                <a16:creationId xmlns:a16="http://schemas.microsoft.com/office/drawing/2014/main" id="{EB410FE1-40E1-8B42-ADF8-5F45103916BD}"/>
              </a:ext>
            </a:extLst>
          </p:cNvPr>
          <p:cNvSpPr>
            <a:spLocks noGrp="1"/>
          </p:cNvSpPr>
          <p:nvPr>
            <p:ph idx="1"/>
          </p:nvPr>
        </p:nvSpPr>
        <p:spPr>
          <a:xfrm>
            <a:off x="4549993" y="1690688"/>
            <a:ext cx="6013888" cy="357353"/>
          </a:xfrm>
        </p:spPr>
        <p:txBody>
          <a:bodyPr>
            <a:normAutofit/>
          </a:bodyPr>
          <a:lstStyle/>
          <a:p>
            <a:pPr marL="0" indent="0">
              <a:buNone/>
            </a:pPr>
            <a:r>
              <a:rPr lang="en-US" sz="1600" dirty="0"/>
              <a:t>Alzheimer’s Disease Cardiff Cohort, collected between 2004 and 2020</a:t>
            </a:r>
          </a:p>
        </p:txBody>
      </p:sp>
      <p:graphicFrame>
        <p:nvGraphicFramePr>
          <p:cNvPr id="4" name="Content Placeholder 4">
            <a:extLst>
              <a:ext uri="{FF2B5EF4-FFF2-40B4-BE49-F238E27FC236}">
                <a16:creationId xmlns:a16="http://schemas.microsoft.com/office/drawing/2014/main" id="{2D2B9365-A4A3-3246-AACF-415A2FD0E961}"/>
              </a:ext>
            </a:extLst>
          </p:cNvPr>
          <p:cNvGraphicFramePr>
            <a:graphicFrameLocks/>
          </p:cNvGraphicFramePr>
          <p:nvPr>
            <p:extLst>
              <p:ext uri="{D42A27DB-BD31-4B8C-83A1-F6EECF244321}">
                <p14:modId xmlns:p14="http://schemas.microsoft.com/office/powerpoint/2010/main" val="3118989578"/>
              </p:ext>
            </p:extLst>
          </p:nvPr>
        </p:nvGraphicFramePr>
        <p:xfrm>
          <a:off x="2026526" y="2023242"/>
          <a:ext cx="8399737" cy="1828800"/>
        </p:xfrm>
        <a:graphic>
          <a:graphicData uri="http://schemas.openxmlformats.org/drawingml/2006/table">
            <a:tbl>
              <a:tblPr firstRow="1" firstCol="1" bandRow="1"/>
              <a:tblGrid>
                <a:gridCol w="2800473">
                  <a:extLst>
                    <a:ext uri="{9D8B030D-6E8A-4147-A177-3AD203B41FA5}">
                      <a16:colId xmlns:a16="http://schemas.microsoft.com/office/drawing/2014/main" val="2551913477"/>
                    </a:ext>
                  </a:extLst>
                </a:gridCol>
                <a:gridCol w="2800473">
                  <a:extLst>
                    <a:ext uri="{9D8B030D-6E8A-4147-A177-3AD203B41FA5}">
                      <a16:colId xmlns:a16="http://schemas.microsoft.com/office/drawing/2014/main" val="4095202870"/>
                    </a:ext>
                  </a:extLst>
                </a:gridCol>
                <a:gridCol w="2798791">
                  <a:extLst>
                    <a:ext uri="{9D8B030D-6E8A-4147-A177-3AD203B41FA5}">
                      <a16:colId xmlns:a16="http://schemas.microsoft.com/office/drawing/2014/main" val="2631260552"/>
                    </a:ext>
                  </a:extLst>
                </a:gridCol>
              </a:tblGrid>
              <a:tr h="335642">
                <a:tc>
                  <a:txBody>
                    <a:bodyPr/>
                    <a:lstStyle/>
                    <a:p>
                      <a:pPr algn="just"/>
                      <a:endParaRPr lang="en-GB"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GB" sz="2400" b="1" dirty="0">
                          <a:effectLst/>
                          <a:latin typeface="Calibri" panose="020F0502020204030204" pitchFamily="34" charset="0"/>
                          <a:ea typeface="Times New Roman" panose="02020603050405020304" pitchFamily="18" charset="0"/>
                          <a:cs typeface="Calibri" panose="020F0502020204030204" pitchFamily="34" charset="0"/>
                        </a:rPr>
                        <a:t>Controls</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GB" sz="2400" b="1" dirty="0">
                          <a:effectLst/>
                          <a:latin typeface="Calibri" panose="020F0502020204030204" pitchFamily="34" charset="0"/>
                          <a:ea typeface="Times New Roman" panose="02020603050405020304" pitchFamily="18" charset="0"/>
                          <a:cs typeface="Calibri" panose="020F0502020204030204" pitchFamily="34" charset="0"/>
                        </a:rPr>
                        <a:t>Cases</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857496"/>
                  </a:ext>
                </a:extLst>
              </a:tr>
              <a:tr h="335642">
                <a:tc>
                  <a:txBody>
                    <a:bodyPr/>
                    <a:lstStyle/>
                    <a:p>
                      <a:pPr algn="l"/>
                      <a:r>
                        <a:rPr lang="en-GB" sz="2400" dirty="0">
                          <a:effectLst/>
                          <a:latin typeface="Calibri" panose="020F0502020204030204" pitchFamily="34" charset="0"/>
                          <a:ea typeface="Times New Roman" panose="02020603050405020304" pitchFamily="18" charset="0"/>
                          <a:cs typeface="Calibri" panose="020F0502020204030204" pitchFamily="34" charset="0"/>
                        </a:rPr>
                        <a:t>Age [SD]</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r>
                        <a:rPr lang="en-GB" sz="24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82.2 [6.72]</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GB" sz="24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68.1 [8.03]</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72913277"/>
                  </a:ext>
                </a:extLst>
              </a:tr>
              <a:tr h="335642">
                <a:tc>
                  <a:txBody>
                    <a:bodyPr/>
                    <a:lstStyle/>
                    <a:p>
                      <a:pPr algn="l"/>
                      <a:r>
                        <a:rPr lang="en-GB" sz="2400" dirty="0">
                          <a:effectLst/>
                          <a:latin typeface="Calibri" panose="020F0502020204030204" pitchFamily="34" charset="0"/>
                          <a:ea typeface="Times New Roman" panose="02020603050405020304" pitchFamily="18" charset="0"/>
                          <a:cs typeface="Calibri" panose="020F0502020204030204" pitchFamily="34" charset="0"/>
                        </a:rPr>
                        <a:t>Sex M / F</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2400" dirty="0">
                          <a:effectLst/>
                          <a:latin typeface="Calibri" panose="020F0502020204030204" pitchFamily="34" charset="0"/>
                          <a:ea typeface="Times New Roman" panose="02020603050405020304" pitchFamily="18" charset="0"/>
                          <a:cs typeface="Calibri" panose="020F0502020204030204" pitchFamily="34" charset="0"/>
                        </a:rPr>
                        <a:t>221 / 287</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2400" dirty="0">
                          <a:effectLst/>
                          <a:latin typeface="Calibri" panose="020F0502020204030204" pitchFamily="34" charset="0"/>
                          <a:ea typeface="Times New Roman" panose="02020603050405020304" pitchFamily="18" charset="0"/>
                          <a:cs typeface="Calibri" panose="020F0502020204030204" pitchFamily="34" charset="0"/>
                        </a:rPr>
                        <a:t>748 / 691</a:t>
                      </a:r>
                    </a:p>
                  </a:txBody>
                  <a:tcPr marL="68580" marR="68580" marT="0" marB="0" anchor="ctr">
                    <a:lnL>
                      <a:noFill/>
                    </a:lnL>
                    <a:lnR>
                      <a:noFill/>
                    </a:lnR>
                    <a:lnT>
                      <a:noFill/>
                    </a:lnT>
                    <a:lnB>
                      <a:noFill/>
                    </a:lnB>
                  </a:tcPr>
                </a:tc>
                <a:extLst>
                  <a:ext uri="{0D108BD9-81ED-4DB2-BD59-A6C34878D82A}">
                    <a16:rowId xmlns:a16="http://schemas.microsoft.com/office/drawing/2014/main" val="1728216637"/>
                  </a:ext>
                </a:extLst>
              </a:tr>
              <a:tr h="335642">
                <a:tc>
                  <a:txBody>
                    <a:bodyPr/>
                    <a:lstStyle/>
                    <a:p>
                      <a:pPr algn="l"/>
                      <a:r>
                        <a:rPr lang="en-GB" sz="2400">
                          <a:effectLst/>
                          <a:latin typeface="Calibri" panose="020F0502020204030204" pitchFamily="34" charset="0"/>
                          <a:ea typeface="Times New Roman" panose="02020603050405020304" pitchFamily="18" charset="0"/>
                          <a:cs typeface="Calibri" panose="020F0502020204030204" pitchFamily="34" charset="0"/>
                        </a:rPr>
                        <a:t>Age at onset</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2400" dirty="0">
                          <a:effectLst/>
                          <a:latin typeface="Calibri" panose="020F0502020204030204" pitchFamily="34" charset="0"/>
                          <a:ea typeface="Times New Roman" panose="02020603050405020304" pitchFamily="18" charset="0"/>
                          <a:cs typeface="Calibri" panose="020F0502020204030204" pitchFamily="34" charset="0"/>
                        </a:rPr>
                        <a:t>N/A</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2400">
                          <a:effectLst/>
                          <a:latin typeface="Calibri" panose="020F0502020204030204" pitchFamily="34" charset="0"/>
                          <a:ea typeface="Times New Roman" panose="02020603050405020304" pitchFamily="18" charset="0"/>
                          <a:cs typeface="Calibri" panose="020F0502020204030204" pitchFamily="34" charset="0"/>
                        </a:rPr>
                        <a:t>62.4 [7.9]</a:t>
                      </a:r>
                    </a:p>
                  </a:txBody>
                  <a:tcPr marL="68580" marR="68580" marT="0" marB="0" anchor="ctr">
                    <a:lnL>
                      <a:noFill/>
                    </a:lnL>
                    <a:lnR>
                      <a:noFill/>
                    </a:lnR>
                    <a:lnT>
                      <a:noFill/>
                    </a:lnT>
                    <a:lnB>
                      <a:noFill/>
                    </a:lnB>
                  </a:tcPr>
                </a:tc>
                <a:extLst>
                  <a:ext uri="{0D108BD9-81ED-4DB2-BD59-A6C34878D82A}">
                    <a16:rowId xmlns:a16="http://schemas.microsoft.com/office/drawing/2014/main" val="3728369772"/>
                  </a:ext>
                </a:extLst>
              </a:tr>
              <a:tr h="335642">
                <a:tc>
                  <a:txBody>
                    <a:bodyPr/>
                    <a:lstStyle/>
                    <a:p>
                      <a:pPr algn="l"/>
                      <a:r>
                        <a:rPr lang="en-GB" sz="2400" dirty="0">
                          <a:effectLst/>
                          <a:latin typeface="Calibri" panose="020F0502020204030204" pitchFamily="34" charset="0"/>
                          <a:ea typeface="Times New Roman" panose="02020603050405020304" pitchFamily="18" charset="0"/>
                          <a:cs typeface="Calibri" panose="020F0502020204030204" pitchFamily="34" charset="0"/>
                        </a:rPr>
                        <a:t>Duration</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2400" dirty="0">
                          <a:effectLst/>
                          <a:latin typeface="Calibri" panose="020F0502020204030204" pitchFamily="34" charset="0"/>
                          <a:ea typeface="Times New Roman" panose="02020603050405020304" pitchFamily="18" charset="0"/>
                          <a:cs typeface="Calibri" panose="020F0502020204030204" pitchFamily="34" charset="0"/>
                        </a:rPr>
                        <a:t>N/A</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2400" dirty="0">
                          <a:effectLst/>
                          <a:latin typeface="Calibri" panose="020F0502020204030204" pitchFamily="34" charset="0"/>
                          <a:ea typeface="Times New Roman" panose="02020603050405020304" pitchFamily="18" charset="0"/>
                          <a:cs typeface="Calibri" panose="020F0502020204030204" pitchFamily="34" charset="0"/>
                        </a:rPr>
                        <a:t>5.3 [3.6]</a:t>
                      </a:r>
                    </a:p>
                  </a:txBody>
                  <a:tcPr marL="68580" marR="68580" marT="0" marB="0" anchor="ctr">
                    <a:lnL>
                      <a:noFill/>
                    </a:lnL>
                    <a:lnR>
                      <a:noFill/>
                    </a:lnR>
                    <a:lnT>
                      <a:noFill/>
                    </a:lnT>
                    <a:lnB>
                      <a:noFill/>
                    </a:lnB>
                  </a:tcPr>
                </a:tc>
                <a:extLst>
                  <a:ext uri="{0D108BD9-81ED-4DB2-BD59-A6C34878D82A}">
                    <a16:rowId xmlns:a16="http://schemas.microsoft.com/office/drawing/2014/main" val="779327119"/>
                  </a:ext>
                </a:extLst>
              </a:tr>
            </a:tbl>
          </a:graphicData>
        </a:graphic>
      </p:graphicFrame>
      <p:sp>
        <p:nvSpPr>
          <p:cNvPr id="5" name="TextBox 4">
            <a:extLst>
              <a:ext uri="{FF2B5EF4-FFF2-40B4-BE49-F238E27FC236}">
                <a16:creationId xmlns:a16="http://schemas.microsoft.com/office/drawing/2014/main" id="{0E336C84-D651-3B49-B4C0-50CC8C7CFD57}"/>
              </a:ext>
            </a:extLst>
          </p:cNvPr>
          <p:cNvSpPr txBox="1"/>
          <p:nvPr/>
        </p:nvSpPr>
        <p:spPr>
          <a:xfrm>
            <a:off x="4135880" y="4567147"/>
            <a:ext cx="5046936" cy="1200329"/>
          </a:xfrm>
          <a:prstGeom prst="rect">
            <a:avLst/>
          </a:prstGeom>
          <a:noFill/>
        </p:spPr>
        <p:txBody>
          <a:bodyPr wrap="square" rtlCol="0">
            <a:spAutoFit/>
          </a:bodyPr>
          <a:lstStyle/>
          <a:p>
            <a:r>
              <a:rPr lang="en-US" sz="2400" dirty="0"/>
              <a:t>1947 Total individuals</a:t>
            </a:r>
          </a:p>
          <a:p>
            <a:r>
              <a:rPr lang="en-US" sz="2400" dirty="0"/>
              <a:t>1439 AD cases</a:t>
            </a:r>
          </a:p>
          <a:p>
            <a:r>
              <a:rPr lang="en-US" sz="2400" dirty="0"/>
              <a:t>508   Elderly screened controls</a:t>
            </a:r>
          </a:p>
        </p:txBody>
      </p:sp>
    </p:spTree>
    <p:extLst>
      <p:ext uri="{BB962C8B-B14F-4D97-AF65-F5344CB8AC3E}">
        <p14:creationId xmlns:p14="http://schemas.microsoft.com/office/powerpoint/2010/main" val="2746580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6E7A-7D3D-1346-951D-6F3237E3E6F4}"/>
              </a:ext>
            </a:extLst>
          </p:cNvPr>
          <p:cNvSpPr>
            <a:spLocks noGrp="1"/>
          </p:cNvSpPr>
          <p:nvPr>
            <p:ph type="title"/>
          </p:nvPr>
        </p:nvSpPr>
        <p:spPr>
          <a:xfrm>
            <a:off x="2152650" y="372153"/>
            <a:ext cx="7886700" cy="997006"/>
          </a:xfrm>
        </p:spPr>
        <p:txBody>
          <a:bodyPr>
            <a:normAutofit/>
          </a:bodyPr>
          <a:lstStyle/>
          <a:p>
            <a:r>
              <a:rPr lang="en-US" dirty="0">
                <a:solidFill>
                  <a:prstClr val="black"/>
                </a:solidFill>
              </a:rPr>
              <a:t>Predicting biomarkers from Age</a:t>
            </a:r>
            <a:br>
              <a:rPr lang="en-US" dirty="0">
                <a:solidFill>
                  <a:prstClr val="black"/>
                </a:solidFill>
              </a:rPr>
            </a:br>
            <a:r>
              <a:rPr lang="en-US" sz="2200" dirty="0">
                <a:solidFill>
                  <a:prstClr val="black"/>
                </a:solidFill>
              </a:rPr>
              <a:t>(Linear regressions controlling for sex, </a:t>
            </a:r>
            <a:r>
              <a:rPr lang="en-US" sz="2200" dirty="0" err="1">
                <a:solidFill>
                  <a:prstClr val="black"/>
                </a:solidFill>
              </a:rPr>
              <a:t>standardised</a:t>
            </a:r>
            <a:r>
              <a:rPr lang="en-US" sz="2200" dirty="0">
                <a:solidFill>
                  <a:prstClr val="black"/>
                </a:solidFill>
              </a:rPr>
              <a:t> predictors)</a:t>
            </a:r>
            <a:endParaRPr lang="en-US" dirty="0"/>
          </a:p>
        </p:txBody>
      </p:sp>
      <p:pic>
        <p:nvPicPr>
          <p:cNvPr id="18" name="Graphic 17">
            <a:extLst>
              <a:ext uri="{FF2B5EF4-FFF2-40B4-BE49-F238E27FC236}">
                <a16:creationId xmlns:a16="http://schemas.microsoft.com/office/drawing/2014/main" id="{FA318AD6-D66C-B940-9309-AE9B32F2E0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529" y="1557488"/>
            <a:ext cx="2088000" cy="2088000"/>
          </a:xfrm>
          <a:prstGeom prst="rect">
            <a:avLst/>
          </a:prstGeom>
        </p:spPr>
      </p:pic>
      <p:pic>
        <p:nvPicPr>
          <p:cNvPr id="19" name="Graphic 18">
            <a:extLst>
              <a:ext uri="{FF2B5EF4-FFF2-40B4-BE49-F238E27FC236}">
                <a16:creationId xmlns:a16="http://schemas.microsoft.com/office/drawing/2014/main" id="{A4DB5B90-1402-9145-9DF0-C7B07366F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3529" y="1582237"/>
            <a:ext cx="2088000" cy="2088000"/>
          </a:xfrm>
          <a:prstGeom prst="rect">
            <a:avLst/>
          </a:prstGeom>
        </p:spPr>
      </p:pic>
      <p:pic>
        <p:nvPicPr>
          <p:cNvPr id="20" name="Graphic 19">
            <a:extLst>
              <a:ext uri="{FF2B5EF4-FFF2-40B4-BE49-F238E27FC236}">
                <a16:creationId xmlns:a16="http://schemas.microsoft.com/office/drawing/2014/main" id="{0C0C3B37-4130-BA46-9118-DCBDF6117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5529" y="4151160"/>
            <a:ext cx="2088000" cy="2088000"/>
          </a:xfrm>
          <a:prstGeom prst="rect">
            <a:avLst/>
          </a:prstGeom>
        </p:spPr>
      </p:pic>
      <p:pic>
        <p:nvPicPr>
          <p:cNvPr id="21" name="Graphic 20">
            <a:extLst>
              <a:ext uri="{FF2B5EF4-FFF2-40B4-BE49-F238E27FC236}">
                <a16:creationId xmlns:a16="http://schemas.microsoft.com/office/drawing/2014/main" id="{89CD3964-433C-5A4B-987F-983EDB7064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48007" y="4151160"/>
            <a:ext cx="2088000" cy="2088000"/>
          </a:xfrm>
          <a:prstGeom prst="rect">
            <a:avLst/>
          </a:prstGeom>
        </p:spPr>
      </p:pic>
      <p:pic>
        <p:nvPicPr>
          <p:cNvPr id="22" name="Graphic 21">
            <a:extLst>
              <a:ext uri="{FF2B5EF4-FFF2-40B4-BE49-F238E27FC236}">
                <a16:creationId xmlns:a16="http://schemas.microsoft.com/office/drawing/2014/main" id="{4D4B4CB1-FC57-8446-A783-0461843FE4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36007" y="4151160"/>
            <a:ext cx="2088000" cy="2088000"/>
          </a:xfrm>
          <a:prstGeom prst="rect">
            <a:avLst/>
          </a:prstGeom>
        </p:spPr>
      </p:pic>
      <p:pic>
        <p:nvPicPr>
          <p:cNvPr id="23" name="Graphic 22">
            <a:extLst>
              <a:ext uri="{FF2B5EF4-FFF2-40B4-BE49-F238E27FC236}">
                <a16:creationId xmlns:a16="http://schemas.microsoft.com/office/drawing/2014/main" id="{A82535AC-BD61-164D-B652-6B8A8113B8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8071" y="1582237"/>
            <a:ext cx="2088000" cy="2088000"/>
          </a:xfrm>
          <a:prstGeom prst="rect">
            <a:avLst/>
          </a:prstGeom>
        </p:spPr>
      </p:pic>
      <p:sp>
        <p:nvSpPr>
          <p:cNvPr id="28" name="TextBox 27">
            <a:extLst>
              <a:ext uri="{FF2B5EF4-FFF2-40B4-BE49-F238E27FC236}">
                <a16:creationId xmlns:a16="http://schemas.microsoft.com/office/drawing/2014/main" id="{9843E657-8008-6741-94D1-B67C0F24FEEA}"/>
              </a:ext>
            </a:extLst>
          </p:cNvPr>
          <p:cNvSpPr txBox="1"/>
          <p:nvPr/>
        </p:nvSpPr>
        <p:spPr>
          <a:xfrm>
            <a:off x="895957" y="3494633"/>
            <a:ext cx="1597572" cy="461665"/>
          </a:xfrm>
          <a:prstGeom prst="rect">
            <a:avLst/>
          </a:prstGeom>
          <a:noFill/>
        </p:spPr>
        <p:txBody>
          <a:bodyPr wrap="square" rtlCol="0">
            <a:spAutoFit/>
          </a:bodyPr>
          <a:lstStyle/>
          <a:p>
            <a:pPr algn="r"/>
            <a:r>
              <a:rPr lang="en-US" sz="1200" dirty="0"/>
              <a:t>Cases B=0.041</a:t>
            </a:r>
          </a:p>
          <a:p>
            <a:pPr algn="r"/>
            <a:r>
              <a:rPr lang="en-US" sz="1200" dirty="0"/>
              <a:t>Controls B=0.064</a:t>
            </a:r>
          </a:p>
        </p:txBody>
      </p:sp>
      <p:sp>
        <p:nvSpPr>
          <p:cNvPr id="29" name="TextBox 28">
            <a:extLst>
              <a:ext uri="{FF2B5EF4-FFF2-40B4-BE49-F238E27FC236}">
                <a16:creationId xmlns:a16="http://schemas.microsoft.com/office/drawing/2014/main" id="{0C1007CA-7FBD-D74C-AD77-0E6DC68B9BEE}"/>
              </a:ext>
            </a:extLst>
          </p:cNvPr>
          <p:cNvSpPr txBox="1"/>
          <p:nvPr/>
        </p:nvSpPr>
        <p:spPr>
          <a:xfrm>
            <a:off x="2983957" y="3494633"/>
            <a:ext cx="1597572" cy="461665"/>
          </a:xfrm>
          <a:prstGeom prst="rect">
            <a:avLst/>
          </a:prstGeom>
          <a:noFill/>
        </p:spPr>
        <p:txBody>
          <a:bodyPr wrap="square" rtlCol="0">
            <a:spAutoFit/>
          </a:bodyPr>
          <a:lstStyle/>
          <a:p>
            <a:pPr algn="r"/>
            <a:r>
              <a:rPr lang="en-US" sz="1200" dirty="0"/>
              <a:t>Cases B=0.034</a:t>
            </a:r>
          </a:p>
          <a:p>
            <a:pPr algn="r"/>
            <a:r>
              <a:rPr lang="en-US" sz="1200" dirty="0"/>
              <a:t>Controls B=0.036</a:t>
            </a:r>
          </a:p>
        </p:txBody>
      </p:sp>
      <p:sp>
        <p:nvSpPr>
          <p:cNvPr id="30" name="TextBox 29">
            <a:extLst>
              <a:ext uri="{FF2B5EF4-FFF2-40B4-BE49-F238E27FC236}">
                <a16:creationId xmlns:a16="http://schemas.microsoft.com/office/drawing/2014/main" id="{A61CF7A5-B913-8048-BADD-54DAFEB61CC9}"/>
              </a:ext>
            </a:extLst>
          </p:cNvPr>
          <p:cNvSpPr txBox="1"/>
          <p:nvPr/>
        </p:nvSpPr>
        <p:spPr>
          <a:xfrm>
            <a:off x="5061447" y="3494632"/>
            <a:ext cx="1597572" cy="461665"/>
          </a:xfrm>
          <a:prstGeom prst="rect">
            <a:avLst/>
          </a:prstGeom>
          <a:noFill/>
        </p:spPr>
        <p:txBody>
          <a:bodyPr wrap="square" rtlCol="0">
            <a:spAutoFit/>
          </a:bodyPr>
          <a:lstStyle/>
          <a:p>
            <a:pPr algn="r"/>
            <a:r>
              <a:rPr lang="en-US" sz="1200" dirty="0"/>
              <a:t>Cases B= -0.010</a:t>
            </a:r>
          </a:p>
          <a:p>
            <a:pPr algn="r"/>
            <a:r>
              <a:rPr lang="en-US" sz="1200" dirty="0"/>
              <a:t>Controls B= -0.044</a:t>
            </a:r>
          </a:p>
        </p:txBody>
      </p:sp>
      <p:sp>
        <p:nvSpPr>
          <p:cNvPr id="31" name="TextBox 30">
            <a:extLst>
              <a:ext uri="{FF2B5EF4-FFF2-40B4-BE49-F238E27FC236}">
                <a16:creationId xmlns:a16="http://schemas.microsoft.com/office/drawing/2014/main" id="{6E6537B2-160E-7A48-AF38-3E4C4A388813}"/>
              </a:ext>
            </a:extLst>
          </p:cNvPr>
          <p:cNvSpPr txBox="1"/>
          <p:nvPr/>
        </p:nvSpPr>
        <p:spPr>
          <a:xfrm>
            <a:off x="895957" y="6008328"/>
            <a:ext cx="1597572" cy="461665"/>
          </a:xfrm>
          <a:prstGeom prst="rect">
            <a:avLst/>
          </a:prstGeom>
          <a:noFill/>
        </p:spPr>
        <p:txBody>
          <a:bodyPr wrap="square" rtlCol="0">
            <a:spAutoFit/>
          </a:bodyPr>
          <a:lstStyle/>
          <a:p>
            <a:pPr algn="r"/>
            <a:r>
              <a:rPr lang="en-US" sz="1200" dirty="0"/>
              <a:t>Cases B=0.034</a:t>
            </a:r>
          </a:p>
          <a:p>
            <a:pPr algn="r"/>
            <a:r>
              <a:rPr lang="en-US" sz="1200" dirty="0"/>
              <a:t>Controls B=0.052</a:t>
            </a:r>
          </a:p>
        </p:txBody>
      </p:sp>
      <p:sp>
        <p:nvSpPr>
          <p:cNvPr id="32" name="TextBox 31">
            <a:extLst>
              <a:ext uri="{FF2B5EF4-FFF2-40B4-BE49-F238E27FC236}">
                <a16:creationId xmlns:a16="http://schemas.microsoft.com/office/drawing/2014/main" id="{9AE21CE5-94F9-024B-9258-6530B22D67A1}"/>
              </a:ext>
            </a:extLst>
          </p:cNvPr>
          <p:cNvSpPr txBox="1"/>
          <p:nvPr/>
        </p:nvSpPr>
        <p:spPr>
          <a:xfrm>
            <a:off x="3038435" y="6008328"/>
            <a:ext cx="1597572" cy="461665"/>
          </a:xfrm>
          <a:prstGeom prst="rect">
            <a:avLst/>
          </a:prstGeom>
          <a:noFill/>
        </p:spPr>
        <p:txBody>
          <a:bodyPr wrap="square" rtlCol="0">
            <a:spAutoFit/>
          </a:bodyPr>
          <a:lstStyle/>
          <a:p>
            <a:pPr algn="r"/>
            <a:r>
              <a:rPr lang="en-US" sz="1200" dirty="0"/>
              <a:t>Cases B=0.051</a:t>
            </a:r>
          </a:p>
          <a:p>
            <a:pPr algn="r"/>
            <a:r>
              <a:rPr lang="en-US" sz="1200" dirty="0"/>
              <a:t>Controls B=0.074</a:t>
            </a:r>
          </a:p>
        </p:txBody>
      </p:sp>
      <p:sp>
        <p:nvSpPr>
          <p:cNvPr id="33" name="TextBox 32">
            <a:extLst>
              <a:ext uri="{FF2B5EF4-FFF2-40B4-BE49-F238E27FC236}">
                <a16:creationId xmlns:a16="http://schemas.microsoft.com/office/drawing/2014/main" id="{E1BA49CA-A911-454E-9253-BC65EB991B90}"/>
              </a:ext>
            </a:extLst>
          </p:cNvPr>
          <p:cNvSpPr txBox="1"/>
          <p:nvPr/>
        </p:nvSpPr>
        <p:spPr>
          <a:xfrm>
            <a:off x="5082227" y="6008327"/>
            <a:ext cx="1597572" cy="461665"/>
          </a:xfrm>
          <a:prstGeom prst="rect">
            <a:avLst/>
          </a:prstGeom>
          <a:noFill/>
        </p:spPr>
        <p:txBody>
          <a:bodyPr wrap="square" rtlCol="0">
            <a:spAutoFit/>
          </a:bodyPr>
          <a:lstStyle/>
          <a:p>
            <a:pPr algn="r"/>
            <a:r>
              <a:rPr lang="en-US" sz="1200" dirty="0"/>
              <a:t>Cases B=0.014</a:t>
            </a:r>
          </a:p>
          <a:p>
            <a:pPr algn="r"/>
            <a:r>
              <a:rPr lang="en-US" sz="1200" dirty="0"/>
              <a:t>Controls B=0.038</a:t>
            </a:r>
          </a:p>
        </p:txBody>
      </p:sp>
      <p:sp>
        <p:nvSpPr>
          <p:cNvPr id="34" name="TextBox 33">
            <a:extLst>
              <a:ext uri="{FF2B5EF4-FFF2-40B4-BE49-F238E27FC236}">
                <a16:creationId xmlns:a16="http://schemas.microsoft.com/office/drawing/2014/main" id="{CC077909-15FD-8A41-8917-DD845D88AAB9}"/>
              </a:ext>
            </a:extLst>
          </p:cNvPr>
          <p:cNvSpPr txBox="1"/>
          <p:nvPr/>
        </p:nvSpPr>
        <p:spPr>
          <a:xfrm>
            <a:off x="0" y="6503201"/>
            <a:ext cx="2088000" cy="630942"/>
          </a:xfrm>
          <a:prstGeom prst="rect">
            <a:avLst/>
          </a:prstGeom>
          <a:noFill/>
        </p:spPr>
        <p:txBody>
          <a:bodyPr wrap="square" rtlCol="0">
            <a:spAutoFit/>
          </a:bodyPr>
          <a:lstStyle/>
          <a:p>
            <a:r>
              <a:rPr lang="en-US" sz="1050" dirty="0"/>
              <a:t>All regressions were significant (</a:t>
            </a:r>
            <a:r>
              <a:rPr lang="en-US" sz="1050" i="1" dirty="0"/>
              <a:t>p=0.0018 – 1.2x10</a:t>
            </a:r>
            <a:r>
              <a:rPr lang="en-US" sz="1050" i="1" baseline="30000" dirty="0"/>
              <a:t>-54)</a:t>
            </a:r>
          </a:p>
          <a:p>
            <a:endParaRPr lang="en-US" sz="1050" i="1" baseline="30000" dirty="0"/>
          </a:p>
          <a:p>
            <a:endParaRPr lang="en-US" sz="1050" i="1" baseline="30000" dirty="0"/>
          </a:p>
        </p:txBody>
      </p:sp>
      <p:sp>
        <p:nvSpPr>
          <p:cNvPr id="3" name="Content Placeholder 2">
            <a:extLst>
              <a:ext uri="{FF2B5EF4-FFF2-40B4-BE49-F238E27FC236}">
                <a16:creationId xmlns:a16="http://schemas.microsoft.com/office/drawing/2014/main" id="{DD5B18E1-CA59-BCDE-7EEE-EF89065E2CCE}"/>
              </a:ext>
            </a:extLst>
          </p:cNvPr>
          <p:cNvSpPr>
            <a:spLocks noGrp="1"/>
          </p:cNvSpPr>
          <p:nvPr>
            <p:ph idx="1"/>
          </p:nvPr>
        </p:nvSpPr>
        <p:spPr>
          <a:xfrm>
            <a:off x="7768434" y="1831976"/>
            <a:ext cx="3751118" cy="4866968"/>
          </a:xfrm>
        </p:spPr>
        <p:txBody>
          <a:bodyPr>
            <a:normAutofit/>
          </a:bodyPr>
          <a:lstStyle/>
          <a:p>
            <a:pPr marL="0" indent="0">
              <a:buNone/>
            </a:pPr>
            <a:r>
              <a:rPr lang="en-US" dirty="0"/>
              <a:t>Young cases look like elderly controls</a:t>
            </a:r>
          </a:p>
          <a:p>
            <a:pPr marL="0" indent="0">
              <a:buNone/>
            </a:pPr>
            <a:endParaRPr lang="en-US" dirty="0"/>
          </a:p>
          <a:p>
            <a:pPr marL="0" indent="0">
              <a:buNone/>
            </a:pPr>
            <a:r>
              <a:rPr lang="en-US" dirty="0"/>
              <a:t>Age is a </a:t>
            </a:r>
            <a:r>
              <a:rPr lang="en-US" b="1" dirty="0"/>
              <a:t>significant predictor </a:t>
            </a:r>
            <a:r>
              <a:rPr lang="en-US" dirty="0"/>
              <a:t>of biomarker levels in both cases and controls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16952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B3-829B-734A-8C82-4737443B216D}"/>
              </a:ext>
            </a:extLst>
          </p:cNvPr>
          <p:cNvSpPr>
            <a:spLocks noGrp="1"/>
          </p:cNvSpPr>
          <p:nvPr>
            <p:ph type="title"/>
          </p:nvPr>
        </p:nvSpPr>
        <p:spPr>
          <a:xfrm>
            <a:off x="2152650" y="414425"/>
            <a:ext cx="7886700" cy="1091599"/>
          </a:xfrm>
        </p:spPr>
        <p:txBody>
          <a:bodyPr>
            <a:normAutofit fontScale="90000"/>
          </a:bodyPr>
          <a:lstStyle/>
          <a:p>
            <a:r>
              <a:rPr lang="en-US" dirty="0"/>
              <a:t>Predicting biomarkers in cases only</a:t>
            </a:r>
            <a:br>
              <a:rPr lang="en-US" dirty="0"/>
            </a:br>
            <a:r>
              <a:rPr lang="en-US" sz="2000" dirty="0"/>
              <a:t>Linear regressions using </a:t>
            </a:r>
            <a:r>
              <a:rPr lang="en-US" sz="2000" u="sng" dirty="0"/>
              <a:t>age at onset </a:t>
            </a:r>
            <a:r>
              <a:rPr lang="en-US" sz="2000" dirty="0"/>
              <a:t>and </a:t>
            </a:r>
            <a:r>
              <a:rPr lang="en-US" sz="2000" u="sng" dirty="0"/>
              <a:t>disease duration</a:t>
            </a:r>
            <a:r>
              <a:rPr lang="en-US" sz="2000" dirty="0"/>
              <a:t>, controlling for sex</a:t>
            </a:r>
            <a:endParaRPr lang="en-US" dirty="0"/>
          </a:p>
        </p:txBody>
      </p:sp>
      <p:graphicFrame>
        <p:nvGraphicFramePr>
          <p:cNvPr id="5" name="Content Placeholder 4">
            <a:extLst>
              <a:ext uri="{FF2B5EF4-FFF2-40B4-BE49-F238E27FC236}">
                <a16:creationId xmlns:a16="http://schemas.microsoft.com/office/drawing/2014/main" id="{962EFD67-ACD7-AA4F-A0BA-68DA01DBDB02}"/>
              </a:ext>
            </a:extLst>
          </p:cNvPr>
          <p:cNvGraphicFramePr>
            <a:graphicFrameLocks noGrp="1"/>
          </p:cNvGraphicFramePr>
          <p:nvPr>
            <p:ph idx="1"/>
            <p:extLst>
              <p:ext uri="{D42A27DB-BD31-4B8C-83A1-F6EECF244321}">
                <p14:modId xmlns:p14="http://schemas.microsoft.com/office/powerpoint/2010/main" val="2086654195"/>
              </p:ext>
            </p:extLst>
          </p:nvPr>
        </p:nvGraphicFramePr>
        <p:xfrm>
          <a:off x="392677" y="2031124"/>
          <a:ext cx="6578395" cy="2795752"/>
        </p:xfrm>
        <a:graphic>
          <a:graphicData uri="http://schemas.openxmlformats.org/drawingml/2006/table">
            <a:tbl>
              <a:tblPr firstRow="1" firstCol="1" bandRow="1"/>
              <a:tblGrid>
                <a:gridCol w="971170">
                  <a:extLst>
                    <a:ext uri="{9D8B030D-6E8A-4147-A177-3AD203B41FA5}">
                      <a16:colId xmlns:a16="http://schemas.microsoft.com/office/drawing/2014/main" val="2275618597"/>
                    </a:ext>
                  </a:extLst>
                </a:gridCol>
                <a:gridCol w="517895">
                  <a:extLst>
                    <a:ext uri="{9D8B030D-6E8A-4147-A177-3AD203B41FA5}">
                      <a16:colId xmlns:a16="http://schemas.microsoft.com/office/drawing/2014/main" val="54277128"/>
                    </a:ext>
                  </a:extLst>
                </a:gridCol>
                <a:gridCol w="843361">
                  <a:extLst>
                    <a:ext uri="{9D8B030D-6E8A-4147-A177-3AD203B41FA5}">
                      <a16:colId xmlns:a16="http://schemas.microsoft.com/office/drawing/2014/main" val="4250309423"/>
                    </a:ext>
                  </a:extLst>
                </a:gridCol>
                <a:gridCol w="670748">
                  <a:extLst>
                    <a:ext uri="{9D8B030D-6E8A-4147-A177-3AD203B41FA5}">
                      <a16:colId xmlns:a16="http://schemas.microsoft.com/office/drawing/2014/main" val="3250748273"/>
                    </a:ext>
                  </a:extLst>
                </a:gridCol>
                <a:gridCol w="1004940">
                  <a:extLst>
                    <a:ext uri="{9D8B030D-6E8A-4147-A177-3AD203B41FA5}">
                      <a16:colId xmlns:a16="http://schemas.microsoft.com/office/drawing/2014/main" val="3265063892"/>
                    </a:ext>
                  </a:extLst>
                </a:gridCol>
                <a:gridCol w="782671">
                  <a:extLst>
                    <a:ext uri="{9D8B030D-6E8A-4147-A177-3AD203B41FA5}">
                      <a16:colId xmlns:a16="http://schemas.microsoft.com/office/drawing/2014/main" val="2333377611"/>
                    </a:ext>
                  </a:extLst>
                </a:gridCol>
                <a:gridCol w="781883">
                  <a:extLst>
                    <a:ext uri="{9D8B030D-6E8A-4147-A177-3AD203B41FA5}">
                      <a16:colId xmlns:a16="http://schemas.microsoft.com/office/drawing/2014/main" val="1005803831"/>
                    </a:ext>
                  </a:extLst>
                </a:gridCol>
                <a:gridCol w="1005727">
                  <a:extLst>
                    <a:ext uri="{9D8B030D-6E8A-4147-A177-3AD203B41FA5}">
                      <a16:colId xmlns:a16="http://schemas.microsoft.com/office/drawing/2014/main" val="3608310271"/>
                    </a:ext>
                  </a:extLst>
                </a:gridCol>
              </a:tblGrid>
              <a:tr h="296042">
                <a:tc>
                  <a:txBody>
                    <a:bodyPr/>
                    <a:lstStyle/>
                    <a:p>
                      <a:endParaRPr lang="en-GB" sz="1400">
                        <a:effectLst/>
                        <a:latin typeface="Calibri" panose="020F0502020204030204" pitchFamily="34" charset="0"/>
                        <a:cs typeface="Calibri" panose="020F050202020403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r>
                        <a:rPr lang="en-GB" sz="1400" b="1">
                          <a:effectLst/>
                          <a:latin typeface="Calibri" panose="020F0502020204030204" pitchFamily="34" charset="0"/>
                          <a:ea typeface="Times New Roman" panose="02020603050405020304" pitchFamily="18" charset="0"/>
                          <a:cs typeface="Calibri" panose="020F0502020204030204" pitchFamily="34" charset="0"/>
                        </a:rPr>
                        <a:t> </a:t>
                      </a:r>
                      <a:endParaRPr lang="en-GB" sz="1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gridSpan="3">
                  <a:txBody>
                    <a:bodyPr/>
                    <a:lstStyle/>
                    <a:p>
                      <a:pPr algn="l"/>
                      <a:r>
                        <a:rPr lang="en-GB" sz="1400" b="1" dirty="0">
                          <a:effectLst/>
                          <a:latin typeface="Calibri" panose="020F0502020204030204" pitchFamily="34" charset="0"/>
                          <a:ea typeface="Times New Roman" panose="02020603050405020304" pitchFamily="18" charset="0"/>
                          <a:cs typeface="Calibri" panose="020F0502020204030204" pitchFamily="34" charset="0"/>
                        </a:rPr>
                        <a:t>Age at onset</a:t>
                      </a: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l"/>
                      <a:r>
                        <a:rPr lang="en-GB" sz="1400" b="1">
                          <a:effectLst/>
                          <a:latin typeface="Calibri" panose="020F0502020204030204" pitchFamily="34" charset="0"/>
                          <a:ea typeface="Times New Roman" panose="02020603050405020304" pitchFamily="18" charset="0"/>
                          <a:cs typeface="Calibri" panose="020F0502020204030204" pitchFamily="34" charset="0"/>
                        </a:rPr>
                        <a:t>Duration</a:t>
                      </a:r>
                      <a:endParaRPr lang="en-GB" sz="1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3433048"/>
                  </a:ext>
                </a:extLst>
              </a:tr>
              <a:tr h="296042">
                <a:tc>
                  <a:txBody>
                    <a:bodyPr/>
                    <a:lstStyle/>
                    <a:p>
                      <a:endParaRPr lang="en-GB" sz="1400">
                        <a:effectLst/>
                        <a:latin typeface="Calibri" panose="020F0502020204030204" pitchFamily="34" charset="0"/>
                        <a:cs typeface="Calibri" panose="020F050202020403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r>
                        <a:rPr lang="en-GB" sz="1400" b="1" dirty="0">
                          <a:effectLst/>
                          <a:latin typeface="Calibri" panose="020F0502020204030204" pitchFamily="34" charset="0"/>
                          <a:ea typeface="Times New Roman" panose="02020603050405020304" pitchFamily="18" charset="0"/>
                          <a:cs typeface="Calibri" panose="020F0502020204030204" pitchFamily="34" charset="0"/>
                        </a:rPr>
                        <a:t>N</a:t>
                      </a: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GB" sz="1400" b="1">
                          <a:effectLst/>
                          <a:latin typeface="Calibri" panose="020F0502020204030204" pitchFamily="34" charset="0"/>
                          <a:ea typeface="Times New Roman" panose="02020603050405020304" pitchFamily="18" charset="0"/>
                          <a:cs typeface="Calibri" panose="020F0502020204030204" pitchFamily="34" charset="0"/>
                        </a:rPr>
                        <a:t>B</a:t>
                      </a:r>
                      <a:endParaRPr lang="en-GB" sz="1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GB" sz="1400" b="1">
                          <a:effectLst/>
                          <a:latin typeface="Calibri" panose="020F0502020204030204" pitchFamily="34" charset="0"/>
                          <a:ea typeface="Times New Roman" panose="02020603050405020304" pitchFamily="18" charset="0"/>
                          <a:cs typeface="Calibri" panose="020F0502020204030204" pitchFamily="34" charset="0"/>
                        </a:rPr>
                        <a:t>SE</a:t>
                      </a:r>
                      <a:endParaRPr lang="en-GB" sz="1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GB" sz="1400" b="1" i="1">
                          <a:effectLst/>
                          <a:latin typeface="Calibri" panose="020F0502020204030204" pitchFamily="34" charset="0"/>
                          <a:ea typeface="Times New Roman" panose="02020603050405020304" pitchFamily="18" charset="0"/>
                          <a:cs typeface="Calibri" panose="020F0502020204030204" pitchFamily="34" charset="0"/>
                        </a:rPr>
                        <a:t>p</a:t>
                      </a:r>
                      <a:endParaRPr lang="en-GB" sz="1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GB" sz="1400" b="1">
                          <a:effectLst/>
                          <a:latin typeface="Calibri" panose="020F0502020204030204" pitchFamily="34" charset="0"/>
                          <a:ea typeface="Times New Roman" panose="02020603050405020304" pitchFamily="18" charset="0"/>
                          <a:cs typeface="Calibri" panose="020F0502020204030204" pitchFamily="34" charset="0"/>
                        </a:rPr>
                        <a:t>B</a:t>
                      </a:r>
                      <a:endParaRPr lang="en-GB" sz="1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GB" sz="1400" b="1">
                          <a:effectLst/>
                          <a:latin typeface="Calibri" panose="020F0502020204030204" pitchFamily="34" charset="0"/>
                          <a:ea typeface="Times New Roman" panose="02020603050405020304" pitchFamily="18" charset="0"/>
                          <a:cs typeface="Calibri" panose="020F0502020204030204" pitchFamily="34" charset="0"/>
                        </a:rPr>
                        <a:t>SE</a:t>
                      </a:r>
                      <a:endParaRPr lang="en-GB" sz="1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GB" sz="1400" b="1" i="1" dirty="0">
                          <a:effectLst/>
                          <a:latin typeface="Calibri" panose="020F0502020204030204" pitchFamily="34" charset="0"/>
                          <a:ea typeface="Times New Roman" panose="02020603050405020304" pitchFamily="18" charset="0"/>
                          <a:cs typeface="Calibri" panose="020F0502020204030204" pitchFamily="34" charset="0"/>
                        </a:rPr>
                        <a:t>p</a:t>
                      </a: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6188382"/>
                  </a:ext>
                </a:extLst>
              </a:tr>
              <a:tr h="367278">
                <a:tc>
                  <a:txBody>
                    <a:bodyPr/>
                    <a:lstStyle/>
                    <a:p>
                      <a:pPr algn="l"/>
                      <a:r>
                        <a:rPr lang="en-GB" sz="14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Aβ40</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a:r>
                        <a:rPr lang="en-GB" sz="14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1219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r>
                        <a:rPr lang="en-GB" sz="140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0.042</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GB" sz="140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0.003</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GB" sz="14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1.9x10</a:t>
                      </a:r>
                      <a:r>
                        <a:rPr lang="en-GB" sz="1400" baseline="300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-35</a:t>
                      </a:r>
                      <a:endParaRPr lang="en-GB" sz="14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r>
                        <a:rPr lang="en-GB" sz="140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0.016</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GB" sz="140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0.007</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GB" sz="14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0.027</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13715141"/>
                  </a:ext>
                </a:extLst>
              </a:tr>
              <a:tr h="367278">
                <a:tc>
                  <a:txBody>
                    <a:bodyPr/>
                    <a:lstStyle/>
                    <a:p>
                      <a:pPr algn="l"/>
                      <a:r>
                        <a:rPr lang="en-GB" sz="140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Aβ42</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a:r>
                        <a:rPr lang="en-GB" sz="140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1219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1400"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0.034</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140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0.003</a:t>
                      </a:r>
                    </a:p>
                  </a:txBody>
                  <a:tcPr marL="68580" marR="68580" marT="0" marB="0" anchor="ctr">
                    <a:lnL>
                      <a:noFill/>
                    </a:lnL>
                    <a:lnR>
                      <a:noFill/>
                    </a:lnR>
                    <a:lnT>
                      <a:noFill/>
                    </a:lnT>
                    <a:lnB>
                      <a:noFill/>
                    </a:lnB>
                  </a:tcPr>
                </a:tc>
                <a:tc>
                  <a:txBody>
                    <a:bodyPr/>
                    <a:lstStyle/>
                    <a:p>
                      <a:pPr algn="ctr"/>
                      <a:r>
                        <a:rPr lang="en-GB" sz="1400"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4.2x10</a:t>
                      </a:r>
                      <a:r>
                        <a:rPr lang="en-GB" sz="1400" baseline="30000"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-23</a:t>
                      </a:r>
                      <a:endParaRPr lang="en-GB" sz="1400"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140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0.013</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140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0.007</a:t>
                      </a:r>
                    </a:p>
                  </a:txBody>
                  <a:tcPr marL="68580" marR="68580" marT="0" marB="0" anchor="ctr">
                    <a:lnL>
                      <a:noFill/>
                    </a:lnL>
                    <a:lnR>
                      <a:noFill/>
                    </a:lnR>
                    <a:lnT>
                      <a:noFill/>
                    </a:lnT>
                    <a:lnB>
                      <a:noFill/>
                    </a:lnB>
                  </a:tcPr>
                </a:tc>
                <a:tc>
                  <a:txBody>
                    <a:bodyPr/>
                    <a:lstStyle/>
                    <a:p>
                      <a:pPr algn="ctr"/>
                      <a:r>
                        <a:rPr lang="en-GB" sz="1400"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0.077</a:t>
                      </a:r>
                    </a:p>
                  </a:txBody>
                  <a:tcPr marL="68580" marR="68580" marT="0" marB="0" anchor="ctr">
                    <a:lnL>
                      <a:noFill/>
                    </a:lnL>
                    <a:lnR>
                      <a:noFill/>
                    </a:lnR>
                    <a:lnT>
                      <a:noFill/>
                    </a:lnT>
                    <a:lnB>
                      <a:noFill/>
                    </a:lnB>
                  </a:tcPr>
                </a:tc>
                <a:extLst>
                  <a:ext uri="{0D108BD9-81ED-4DB2-BD59-A6C34878D82A}">
                    <a16:rowId xmlns:a16="http://schemas.microsoft.com/office/drawing/2014/main" val="211354755"/>
                  </a:ext>
                </a:extLst>
              </a:tr>
              <a:tr h="367278">
                <a:tc>
                  <a:txBody>
                    <a:bodyPr/>
                    <a:lstStyle/>
                    <a:p>
                      <a:pPr algn="l"/>
                      <a:r>
                        <a:rPr lang="en-GB" sz="1400" dirty="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Aβ42/Aβ40</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a:r>
                        <a:rPr lang="en-GB" sz="14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1215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14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-0.012</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1400" dirty="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0.003</a:t>
                      </a:r>
                    </a:p>
                  </a:txBody>
                  <a:tcPr marL="68580" marR="68580" marT="0" marB="0" anchor="ctr">
                    <a:lnL>
                      <a:noFill/>
                    </a:lnL>
                    <a:lnR>
                      <a:noFill/>
                    </a:lnR>
                    <a:lnT>
                      <a:noFill/>
                    </a:lnT>
                    <a:lnB>
                      <a:noFill/>
                    </a:lnB>
                  </a:tcPr>
                </a:tc>
                <a:tc>
                  <a:txBody>
                    <a:bodyPr/>
                    <a:lstStyle/>
                    <a:p>
                      <a:pPr algn="ctr"/>
                      <a:r>
                        <a:rPr lang="en-GB" sz="1400" dirty="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0.0005</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14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-0.004</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14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0.008</a:t>
                      </a:r>
                    </a:p>
                  </a:txBody>
                  <a:tcPr marL="68580" marR="68580" marT="0" marB="0" anchor="ctr">
                    <a:lnL>
                      <a:noFill/>
                    </a:lnL>
                    <a:lnR>
                      <a:noFill/>
                    </a:lnR>
                    <a:lnT>
                      <a:noFill/>
                    </a:lnT>
                    <a:lnB>
                      <a:noFill/>
                    </a:lnB>
                  </a:tcPr>
                </a:tc>
                <a:tc>
                  <a:txBody>
                    <a:bodyPr/>
                    <a:lstStyle/>
                    <a:p>
                      <a:pPr algn="ctr"/>
                      <a:r>
                        <a:rPr lang="en-GB" sz="1400" dirty="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0.592</a:t>
                      </a:r>
                    </a:p>
                  </a:txBody>
                  <a:tcPr marL="68580" marR="68580" marT="0" marB="0" anchor="ctr">
                    <a:lnL>
                      <a:noFill/>
                    </a:lnL>
                    <a:lnR>
                      <a:noFill/>
                    </a:lnR>
                    <a:lnT>
                      <a:noFill/>
                    </a:lnT>
                    <a:lnB>
                      <a:noFill/>
                    </a:lnB>
                  </a:tcPr>
                </a:tc>
                <a:extLst>
                  <a:ext uri="{0D108BD9-81ED-4DB2-BD59-A6C34878D82A}">
                    <a16:rowId xmlns:a16="http://schemas.microsoft.com/office/drawing/2014/main" val="475848714"/>
                  </a:ext>
                </a:extLst>
              </a:tr>
              <a:tr h="367278">
                <a:tc>
                  <a:txBody>
                    <a:bodyPr/>
                    <a:lstStyle/>
                    <a:p>
                      <a:pPr algn="l"/>
                      <a:r>
                        <a:rPr lang="en-GB" sz="140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GFAP</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a:r>
                        <a:rPr lang="en-GB" sz="140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1301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14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0.034</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14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0.003</a:t>
                      </a:r>
                    </a:p>
                  </a:txBody>
                  <a:tcPr marL="68580" marR="68580" marT="0" marB="0" anchor="ctr">
                    <a:lnL>
                      <a:noFill/>
                    </a:lnL>
                    <a:lnR>
                      <a:noFill/>
                    </a:lnR>
                    <a:lnT>
                      <a:noFill/>
                    </a:lnT>
                    <a:lnB>
                      <a:noFill/>
                    </a:lnB>
                  </a:tcPr>
                </a:tc>
                <a:tc>
                  <a:txBody>
                    <a:bodyPr/>
                    <a:lstStyle/>
                    <a:p>
                      <a:pPr algn="ctr"/>
                      <a:r>
                        <a:rPr lang="en-GB" sz="14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7.1x10</a:t>
                      </a:r>
                      <a:r>
                        <a:rPr lang="en-GB" sz="1400" baseline="300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-24</a:t>
                      </a:r>
                      <a:endParaRPr lang="en-GB" sz="14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1400" b="1"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0.034</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1400" b="1"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0.007</a:t>
                      </a:r>
                    </a:p>
                  </a:txBody>
                  <a:tcPr marL="68580" marR="68580" marT="0" marB="0" anchor="ctr">
                    <a:lnL>
                      <a:noFill/>
                    </a:lnL>
                    <a:lnR>
                      <a:noFill/>
                    </a:lnR>
                    <a:lnT>
                      <a:noFill/>
                    </a:lnT>
                    <a:lnB>
                      <a:noFill/>
                    </a:lnB>
                  </a:tcPr>
                </a:tc>
                <a:tc>
                  <a:txBody>
                    <a:bodyPr/>
                    <a:lstStyle/>
                    <a:p>
                      <a:pPr algn="ctr"/>
                      <a:r>
                        <a:rPr lang="en-GB" sz="1400" b="1"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2.9x10</a:t>
                      </a:r>
                      <a:r>
                        <a:rPr lang="en-GB" sz="1400" b="1" baseline="300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-6</a:t>
                      </a:r>
                      <a:endParaRPr lang="en-GB" sz="1400" b="1"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3086231931"/>
                  </a:ext>
                </a:extLst>
              </a:tr>
              <a:tr h="367278">
                <a:tc>
                  <a:txBody>
                    <a:bodyPr/>
                    <a:lstStyle/>
                    <a:p>
                      <a:pPr algn="l"/>
                      <a:r>
                        <a:rPr lang="en-GB" sz="140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NfL</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a:r>
                        <a:rPr lang="en-GB" sz="140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1275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1400" dirty="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0.048</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140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0.003</a:t>
                      </a:r>
                    </a:p>
                  </a:txBody>
                  <a:tcPr marL="68580" marR="68580" marT="0" marB="0" anchor="ctr">
                    <a:lnL>
                      <a:noFill/>
                    </a:lnL>
                    <a:lnR>
                      <a:noFill/>
                    </a:lnR>
                    <a:lnT>
                      <a:noFill/>
                    </a:lnT>
                    <a:lnB>
                      <a:noFill/>
                    </a:lnB>
                  </a:tcPr>
                </a:tc>
                <a:tc>
                  <a:txBody>
                    <a:bodyPr/>
                    <a:lstStyle/>
                    <a:p>
                      <a:pPr algn="ctr"/>
                      <a:r>
                        <a:rPr lang="en-GB" sz="1400" dirty="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1.1x10</a:t>
                      </a:r>
                      <a:r>
                        <a:rPr lang="en-GB" sz="1400" baseline="30000" dirty="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-44</a:t>
                      </a:r>
                      <a:endParaRPr lang="en-GB" sz="1400" dirty="0">
                        <a:solidFill>
                          <a:srgbClr val="005493"/>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1400" b="1" dirty="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0.050</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1400" b="1">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0.007</a:t>
                      </a:r>
                    </a:p>
                  </a:txBody>
                  <a:tcPr marL="68580" marR="68580" marT="0" marB="0" anchor="ctr">
                    <a:lnL>
                      <a:noFill/>
                    </a:lnL>
                    <a:lnR>
                      <a:noFill/>
                    </a:lnR>
                    <a:lnT>
                      <a:noFill/>
                    </a:lnT>
                    <a:lnB>
                      <a:noFill/>
                    </a:lnB>
                  </a:tcPr>
                </a:tc>
                <a:tc>
                  <a:txBody>
                    <a:bodyPr/>
                    <a:lstStyle/>
                    <a:p>
                      <a:pPr algn="ctr"/>
                      <a:r>
                        <a:rPr lang="en-GB" sz="1400" b="1" dirty="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1.2x10</a:t>
                      </a:r>
                      <a:r>
                        <a:rPr lang="en-GB" sz="1400" b="1" baseline="30000" dirty="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-12</a:t>
                      </a:r>
                      <a:endParaRPr lang="en-GB" sz="1400" b="1" dirty="0">
                        <a:solidFill>
                          <a:srgbClr val="005493"/>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68238914"/>
                  </a:ext>
                </a:extLst>
              </a:tr>
              <a:tr h="367278">
                <a:tc>
                  <a:txBody>
                    <a:bodyPr/>
                    <a:lstStyle/>
                    <a:p>
                      <a:pPr algn="l"/>
                      <a:r>
                        <a:rPr lang="en-GB" sz="140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pTau-181</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a:r>
                        <a:rPr lang="en-GB" sz="140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1309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140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0.011</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140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0.003</a:t>
                      </a:r>
                    </a:p>
                  </a:txBody>
                  <a:tcPr marL="68580" marR="68580" marT="0" marB="0" anchor="ctr">
                    <a:lnL>
                      <a:noFill/>
                    </a:lnL>
                    <a:lnR>
                      <a:noFill/>
                    </a:lnR>
                    <a:lnT>
                      <a:noFill/>
                    </a:lnT>
                    <a:lnB>
                      <a:noFill/>
                    </a:lnB>
                  </a:tcPr>
                </a:tc>
                <a:tc>
                  <a:txBody>
                    <a:bodyPr/>
                    <a:lstStyle/>
                    <a:p>
                      <a:pPr algn="ctr"/>
                      <a:r>
                        <a:rPr lang="en-GB" sz="1400" dirty="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0.0023</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GB" sz="1400" dirty="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0.020</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en-GB" sz="140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0.008</a:t>
                      </a:r>
                    </a:p>
                  </a:txBody>
                  <a:tcPr marL="68580" marR="68580" marT="0" marB="0" anchor="ctr">
                    <a:lnL>
                      <a:noFill/>
                    </a:lnL>
                    <a:lnR>
                      <a:noFill/>
                    </a:lnR>
                    <a:lnT>
                      <a:noFill/>
                    </a:lnT>
                    <a:lnB>
                      <a:noFill/>
                    </a:lnB>
                  </a:tcPr>
                </a:tc>
                <a:tc>
                  <a:txBody>
                    <a:bodyPr/>
                    <a:lstStyle/>
                    <a:p>
                      <a:pPr algn="ctr"/>
                      <a:r>
                        <a:rPr lang="en-GB" sz="1400" dirty="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0.008</a:t>
                      </a:r>
                    </a:p>
                  </a:txBody>
                  <a:tcPr marL="68580" marR="68580" marT="0" marB="0" anchor="ctr">
                    <a:lnL>
                      <a:noFill/>
                    </a:lnL>
                    <a:lnR>
                      <a:noFill/>
                    </a:lnR>
                    <a:lnT>
                      <a:noFill/>
                    </a:lnT>
                    <a:lnB>
                      <a:noFill/>
                    </a:lnB>
                  </a:tcPr>
                </a:tc>
                <a:extLst>
                  <a:ext uri="{0D108BD9-81ED-4DB2-BD59-A6C34878D82A}">
                    <a16:rowId xmlns:a16="http://schemas.microsoft.com/office/drawing/2014/main" val="3461620632"/>
                  </a:ext>
                </a:extLst>
              </a:tr>
            </a:tbl>
          </a:graphicData>
        </a:graphic>
      </p:graphicFrame>
      <p:sp>
        <p:nvSpPr>
          <p:cNvPr id="3" name="TextBox 2">
            <a:extLst>
              <a:ext uri="{FF2B5EF4-FFF2-40B4-BE49-F238E27FC236}">
                <a16:creationId xmlns:a16="http://schemas.microsoft.com/office/drawing/2014/main" id="{63A2A833-0BC3-CC4D-85C8-C8014E434BF7}"/>
              </a:ext>
            </a:extLst>
          </p:cNvPr>
          <p:cNvSpPr txBox="1"/>
          <p:nvPr/>
        </p:nvSpPr>
        <p:spPr>
          <a:xfrm>
            <a:off x="196647" y="4982644"/>
            <a:ext cx="5444836" cy="369332"/>
          </a:xfrm>
          <a:prstGeom prst="rect">
            <a:avLst/>
          </a:prstGeom>
          <a:noFill/>
        </p:spPr>
        <p:txBody>
          <a:bodyPr wrap="square" rtlCol="0">
            <a:spAutoFit/>
          </a:bodyPr>
          <a:lstStyle/>
          <a:p>
            <a:pPr algn="ctr"/>
            <a:r>
              <a:rPr lang="en-US" dirty="0"/>
              <a:t>&lt;biomarker&gt; ~ Age at Onset + Disease Duration + Sex</a:t>
            </a:r>
          </a:p>
        </p:txBody>
      </p:sp>
      <p:sp>
        <p:nvSpPr>
          <p:cNvPr id="4" name="Content Placeholder 2">
            <a:extLst>
              <a:ext uri="{FF2B5EF4-FFF2-40B4-BE49-F238E27FC236}">
                <a16:creationId xmlns:a16="http://schemas.microsoft.com/office/drawing/2014/main" id="{16F7E435-BBC0-EB00-21EC-6E65EB03782F}"/>
              </a:ext>
            </a:extLst>
          </p:cNvPr>
          <p:cNvSpPr txBox="1">
            <a:spLocks/>
          </p:cNvSpPr>
          <p:nvPr/>
        </p:nvSpPr>
        <p:spPr>
          <a:xfrm>
            <a:off x="7256206" y="1917291"/>
            <a:ext cx="5011994" cy="42400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Biomarker levels can be predicted from </a:t>
            </a:r>
            <a:r>
              <a:rPr lang="en-US" b="1" dirty="0"/>
              <a:t>age at onset </a:t>
            </a:r>
            <a:r>
              <a:rPr lang="en-US" dirty="0"/>
              <a:t>and </a:t>
            </a:r>
            <a:r>
              <a:rPr lang="en-US" b="1" dirty="0"/>
              <a:t>disease duration </a:t>
            </a:r>
            <a:r>
              <a:rPr lang="en-US" dirty="0"/>
              <a:t>in cases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Most biomarkers are associated with age at onset</a:t>
            </a:r>
            <a:r>
              <a:rPr lang="en-US" dirty="0"/>
              <a:t> over and above disease duration</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GFAP and NfL are </a:t>
            </a:r>
            <a:r>
              <a:rPr lang="en-US" b="1" dirty="0"/>
              <a:t>associated with disease duration</a:t>
            </a:r>
            <a:r>
              <a:rPr lang="en-US" dirty="0"/>
              <a:t>, over and above age at onset</a:t>
            </a:r>
            <a:endParaRPr lang="en-US" b="1" dirty="0"/>
          </a:p>
        </p:txBody>
      </p:sp>
    </p:spTree>
    <p:extLst>
      <p:ext uri="{BB962C8B-B14F-4D97-AF65-F5344CB8AC3E}">
        <p14:creationId xmlns:p14="http://schemas.microsoft.com/office/powerpoint/2010/main" val="2995208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6E7A-7D3D-1346-951D-6F3237E3E6F4}"/>
              </a:ext>
            </a:extLst>
          </p:cNvPr>
          <p:cNvSpPr>
            <a:spLocks noGrp="1"/>
          </p:cNvSpPr>
          <p:nvPr>
            <p:ph type="title"/>
          </p:nvPr>
        </p:nvSpPr>
        <p:spPr>
          <a:xfrm>
            <a:off x="2152650" y="428435"/>
            <a:ext cx="7886700" cy="997006"/>
          </a:xfrm>
        </p:spPr>
        <p:txBody>
          <a:bodyPr>
            <a:normAutofit fontScale="90000"/>
          </a:bodyPr>
          <a:lstStyle/>
          <a:p>
            <a:r>
              <a:rPr lang="en-US" dirty="0">
                <a:solidFill>
                  <a:prstClr val="black"/>
                </a:solidFill>
              </a:rPr>
              <a:t>Predicting AD status from biomarkers</a:t>
            </a:r>
            <a:br>
              <a:rPr lang="en-US" dirty="0">
                <a:solidFill>
                  <a:prstClr val="black"/>
                </a:solidFill>
              </a:rPr>
            </a:br>
            <a:r>
              <a:rPr lang="en-US" sz="2200" dirty="0">
                <a:solidFill>
                  <a:prstClr val="black"/>
                </a:solidFill>
              </a:rPr>
              <a:t>Logistic regressions controlling for age at sample collection and sex</a:t>
            </a:r>
            <a:endParaRPr lang="en-US" dirty="0"/>
          </a:p>
        </p:txBody>
      </p:sp>
      <p:graphicFrame>
        <p:nvGraphicFramePr>
          <p:cNvPr id="16" name="Table 15">
            <a:extLst>
              <a:ext uri="{FF2B5EF4-FFF2-40B4-BE49-F238E27FC236}">
                <a16:creationId xmlns:a16="http://schemas.microsoft.com/office/drawing/2014/main" id="{C8801003-D14F-814F-9457-DAB1EDD421C7}"/>
              </a:ext>
            </a:extLst>
          </p:cNvPr>
          <p:cNvGraphicFramePr>
            <a:graphicFrameLocks noGrp="1"/>
          </p:cNvGraphicFramePr>
          <p:nvPr>
            <p:extLst>
              <p:ext uri="{D42A27DB-BD31-4B8C-83A1-F6EECF244321}">
                <p14:modId xmlns:p14="http://schemas.microsoft.com/office/powerpoint/2010/main" val="2287768795"/>
              </p:ext>
            </p:extLst>
          </p:nvPr>
        </p:nvGraphicFramePr>
        <p:xfrm>
          <a:off x="2589682" y="1644825"/>
          <a:ext cx="6207246" cy="2206813"/>
        </p:xfrm>
        <a:graphic>
          <a:graphicData uri="http://schemas.openxmlformats.org/drawingml/2006/table">
            <a:tbl>
              <a:tblPr firstRow="1" firstCol="1" bandRow="1"/>
              <a:tblGrid>
                <a:gridCol w="997776">
                  <a:extLst>
                    <a:ext uri="{9D8B030D-6E8A-4147-A177-3AD203B41FA5}">
                      <a16:colId xmlns:a16="http://schemas.microsoft.com/office/drawing/2014/main" val="2691449469"/>
                    </a:ext>
                  </a:extLst>
                </a:gridCol>
                <a:gridCol w="1041894">
                  <a:extLst>
                    <a:ext uri="{9D8B030D-6E8A-4147-A177-3AD203B41FA5}">
                      <a16:colId xmlns:a16="http://schemas.microsoft.com/office/drawing/2014/main" val="1340253677"/>
                    </a:ext>
                  </a:extLst>
                </a:gridCol>
                <a:gridCol w="1041894">
                  <a:extLst>
                    <a:ext uri="{9D8B030D-6E8A-4147-A177-3AD203B41FA5}">
                      <a16:colId xmlns:a16="http://schemas.microsoft.com/office/drawing/2014/main" val="3093739247"/>
                    </a:ext>
                  </a:extLst>
                </a:gridCol>
                <a:gridCol w="1041894">
                  <a:extLst>
                    <a:ext uri="{9D8B030D-6E8A-4147-A177-3AD203B41FA5}">
                      <a16:colId xmlns:a16="http://schemas.microsoft.com/office/drawing/2014/main" val="2257292386"/>
                    </a:ext>
                  </a:extLst>
                </a:gridCol>
                <a:gridCol w="1041894">
                  <a:extLst>
                    <a:ext uri="{9D8B030D-6E8A-4147-A177-3AD203B41FA5}">
                      <a16:colId xmlns:a16="http://schemas.microsoft.com/office/drawing/2014/main" val="2664317371"/>
                    </a:ext>
                  </a:extLst>
                </a:gridCol>
                <a:gridCol w="1041894">
                  <a:extLst>
                    <a:ext uri="{9D8B030D-6E8A-4147-A177-3AD203B41FA5}">
                      <a16:colId xmlns:a16="http://schemas.microsoft.com/office/drawing/2014/main" val="809130521"/>
                    </a:ext>
                  </a:extLst>
                </a:gridCol>
              </a:tblGrid>
              <a:tr h="315259">
                <a:tc>
                  <a:txBody>
                    <a:bodyPr/>
                    <a:lstStyle/>
                    <a:p>
                      <a:endParaRPr lang="en-GB" sz="1400">
                        <a:effectLst/>
                        <a:latin typeface="Calibri" panose="020F0502020204030204" pitchFamily="34" charset="0"/>
                        <a:cs typeface="Calibri" panose="020F050202020403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GB" sz="1400" b="1" dirty="0">
                          <a:effectLst/>
                          <a:latin typeface="Calibri" panose="020F0502020204030204" pitchFamily="34" charset="0"/>
                          <a:ea typeface="Times New Roman" panose="02020603050405020304" pitchFamily="18" charset="0"/>
                          <a:cs typeface="Calibri" panose="020F0502020204030204" pitchFamily="34" charset="0"/>
                        </a:rPr>
                        <a:t>B</a:t>
                      </a: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GB" sz="1400" b="1" dirty="0">
                          <a:effectLst/>
                          <a:latin typeface="Calibri" panose="020F0502020204030204" pitchFamily="34" charset="0"/>
                          <a:ea typeface="Times New Roman" panose="02020603050405020304" pitchFamily="18" charset="0"/>
                          <a:cs typeface="Calibri" panose="020F0502020204030204" pitchFamily="34" charset="0"/>
                        </a:rPr>
                        <a:t>SE</a:t>
                      </a: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GB" sz="1400" b="1" i="1" dirty="0">
                          <a:effectLst/>
                          <a:latin typeface="Calibri" panose="020F0502020204030204" pitchFamily="34" charset="0"/>
                          <a:ea typeface="Times New Roman" panose="02020603050405020304" pitchFamily="18" charset="0"/>
                          <a:cs typeface="Calibri" panose="020F0502020204030204" pitchFamily="34" charset="0"/>
                        </a:rPr>
                        <a:t>p</a:t>
                      </a: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GB" sz="1400" b="1" dirty="0">
                          <a:effectLst/>
                          <a:latin typeface="Calibri" panose="020F0502020204030204" pitchFamily="34" charset="0"/>
                          <a:ea typeface="Times New Roman" panose="02020603050405020304" pitchFamily="18" charset="0"/>
                          <a:cs typeface="Calibri" panose="020F0502020204030204" pitchFamily="34" charset="0"/>
                        </a:rPr>
                        <a:t>R</a:t>
                      </a:r>
                      <a:r>
                        <a:rPr lang="en-GB" sz="1400" b="1" baseline="30000" dirty="0">
                          <a:effectLst/>
                          <a:latin typeface="Calibri" panose="020F0502020204030204" pitchFamily="34" charset="0"/>
                          <a:ea typeface="Times New Roman" panose="02020603050405020304" pitchFamily="18" charset="0"/>
                          <a:cs typeface="Calibri" panose="020F0502020204030204" pitchFamily="34" charset="0"/>
                        </a:rPr>
                        <a:t>2</a:t>
                      </a: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GB" sz="1400" b="1">
                          <a:effectLst/>
                          <a:latin typeface="Calibri" panose="020F0502020204030204" pitchFamily="34" charset="0"/>
                          <a:ea typeface="Times New Roman" panose="02020603050405020304" pitchFamily="18" charset="0"/>
                          <a:cs typeface="Calibri" panose="020F0502020204030204" pitchFamily="34" charset="0"/>
                        </a:rPr>
                        <a:t>AUC</a:t>
                      </a:r>
                      <a:endParaRPr lang="en-GB" sz="1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7925232"/>
                  </a:ext>
                </a:extLst>
              </a:tr>
              <a:tr h="315259">
                <a:tc>
                  <a:txBody>
                    <a:bodyPr/>
                    <a:lstStyle/>
                    <a:p>
                      <a:pPr algn="l"/>
                      <a:r>
                        <a:rPr lang="en-GB" sz="14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Aβ40</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GB" sz="14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-0.44</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GB" sz="140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0.058</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GB" sz="14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3.5x10</a:t>
                      </a:r>
                      <a:r>
                        <a:rPr lang="en-GB" sz="1400" baseline="300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-14</a:t>
                      </a:r>
                      <a:endParaRPr lang="en-GB" sz="14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GB" sz="14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0.05</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GB" sz="14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0.63</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7759521"/>
                  </a:ext>
                </a:extLst>
              </a:tr>
              <a:tr h="315259">
                <a:tc>
                  <a:txBody>
                    <a:bodyPr/>
                    <a:lstStyle/>
                    <a:p>
                      <a:pPr algn="l"/>
                      <a:r>
                        <a:rPr lang="en-GB" sz="1400" b="1" u="sng"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Aβ42</a:t>
                      </a:r>
                    </a:p>
                  </a:txBody>
                  <a:tcPr marL="68580" marR="68580" marT="0" marB="0" anchor="ctr">
                    <a:lnL>
                      <a:noFill/>
                    </a:lnL>
                    <a:lnR>
                      <a:noFill/>
                    </a:lnR>
                    <a:lnT>
                      <a:noFill/>
                    </a:lnT>
                    <a:lnB>
                      <a:noFill/>
                    </a:lnB>
                  </a:tcPr>
                </a:tc>
                <a:tc>
                  <a:txBody>
                    <a:bodyPr/>
                    <a:lstStyle/>
                    <a:p>
                      <a:pPr algn="ctr"/>
                      <a:r>
                        <a:rPr lang="en-GB" sz="1400" b="1" u="sng"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-0.56</a:t>
                      </a:r>
                    </a:p>
                  </a:txBody>
                  <a:tcPr marL="68580" marR="68580" marT="0" marB="0" anchor="ctr">
                    <a:lnL>
                      <a:noFill/>
                    </a:lnL>
                    <a:lnR>
                      <a:noFill/>
                    </a:lnR>
                    <a:lnT>
                      <a:noFill/>
                    </a:lnT>
                    <a:lnB>
                      <a:noFill/>
                    </a:lnB>
                  </a:tcPr>
                </a:tc>
                <a:tc>
                  <a:txBody>
                    <a:bodyPr/>
                    <a:lstStyle/>
                    <a:p>
                      <a:pPr algn="ctr"/>
                      <a:r>
                        <a:rPr lang="en-GB" sz="1400" b="1" u="sng"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0.059</a:t>
                      </a:r>
                    </a:p>
                  </a:txBody>
                  <a:tcPr marL="68580" marR="68580" marT="0" marB="0" anchor="ctr">
                    <a:lnL>
                      <a:noFill/>
                    </a:lnL>
                    <a:lnR>
                      <a:noFill/>
                    </a:lnR>
                    <a:lnT>
                      <a:noFill/>
                    </a:lnT>
                    <a:lnB>
                      <a:noFill/>
                    </a:lnB>
                  </a:tcPr>
                </a:tc>
                <a:tc>
                  <a:txBody>
                    <a:bodyPr/>
                    <a:lstStyle/>
                    <a:p>
                      <a:pPr algn="ctr"/>
                      <a:r>
                        <a:rPr lang="en-GB" sz="1400" b="1" u="sng"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2.8x10</a:t>
                      </a:r>
                      <a:r>
                        <a:rPr lang="en-GB" sz="1400" b="1" u="sng" baseline="30000"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-21</a:t>
                      </a:r>
                      <a:endParaRPr lang="en-GB" sz="1400" b="1" u="sng"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a:noFill/>
                    </a:lnB>
                  </a:tcPr>
                </a:tc>
                <a:tc>
                  <a:txBody>
                    <a:bodyPr/>
                    <a:lstStyle/>
                    <a:p>
                      <a:pPr algn="ctr"/>
                      <a:r>
                        <a:rPr lang="en-GB" sz="1400" b="1" u="sng"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0.08</a:t>
                      </a:r>
                    </a:p>
                  </a:txBody>
                  <a:tcPr marL="68580" marR="68580" marT="0" marB="0" anchor="ctr">
                    <a:lnL>
                      <a:noFill/>
                    </a:lnL>
                    <a:lnR>
                      <a:noFill/>
                    </a:lnR>
                    <a:lnT>
                      <a:noFill/>
                    </a:lnT>
                    <a:lnB>
                      <a:noFill/>
                    </a:lnB>
                  </a:tcPr>
                </a:tc>
                <a:tc>
                  <a:txBody>
                    <a:bodyPr/>
                    <a:lstStyle/>
                    <a:p>
                      <a:pPr algn="ctr"/>
                      <a:r>
                        <a:rPr lang="en-GB" sz="1400" b="1" u="sng"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0.66</a:t>
                      </a:r>
                    </a:p>
                  </a:txBody>
                  <a:tcPr marL="68580" marR="68580" marT="0" marB="0" anchor="ctr">
                    <a:lnL>
                      <a:noFill/>
                    </a:lnL>
                    <a:lnR>
                      <a:noFill/>
                    </a:lnR>
                    <a:lnT>
                      <a:noFill/>
                    </a:lnT>
                    <a:lnB>
                      <a:noFill/>
                    </a:lnB>
                  </a:tcPr>
                </a:tc>
                <a:extLst>
                  <a:ext uri="{0D108BD9-81ED-4DB2-BD59-A6C34878D82A}">
                    <a16:rowId xmlns:a16="http://schemas.microsoft.com/office/drawing/2014/main" val="3893193424"/>
                  </a:ext>
                </a:extLst>
              </a:tr>
              <a:tr h="315259">
                <a:tc>
                  <a:txBody>
                    <a:bodyPr/>
                    <a:lstStyle/>
                    <a:p>
                      <a:pPr algn="l"/>
                      <a:r>
                        <a:rPr lang="en-GB" sz="1400" b="1" i="1" dirty="0">
                          <a:solidFill>
                            <a:schemeClr val="tx1">
                              <a:lumMod val="75000"/>
                              <a:lumOff val="25000"/>
                            </a:schemeClr>
                          </a:solidFill>
                          <a:effectLst/>
                          <a:latin typeface="Calibri" panose="020F0502020204030204" pitchFamily="34" charset="0"/>
                          <a:ea typeface="Times New Roman" panose="02020603050405020304" pitchFamily="18" charset="0"/>
                          <a:cs typeface="Calibri" panose="020F0502020204030204" pitchFamily="34" charset="0"/>
                        </a:rPr>
                        <a:t>Aβ42/Aβ40</a:t>
                      </a:r>
                    </a:p>
                  </a:txBody>
                  <a:tcPr marL="68580" marR="68580" marT="0" marB="0" anchor="ctr">
                    <a:lnL>
                      <a:noFill/>
                    </a:lnL>
                    <a:lnR>
                      <a:noFill/>
                    </a:lnR>
                    <a:lnT>
                      <a:noFill/>
                    </a:lnT>
                    <a:lnB>
                      <a:noFill/>
                    </a:lnB>
                  </a:tcPr>
                </a:tc>
                <a:tc>
                  <a:txBody>
                    <a:bodyPr/>
                    <a:lstStyle/>
                    <a:p>
                      <a:pPr algn="ctr"/>
                      <a:r>
                        <a:rPr lang="en-GB" sz="1400" b="1" i="1" dirty="0">
                          <a:solidFill>
                            <a:schemeClr val="tx1">
                              <a:lumMod val="75000"/>
                              <a:lumOff val="25000"/>
                            </a:schemeClr>
                          </a:solidFill>
                          <a:effectLst/>
                          <a:latin typeface="Calibri" panose="020F0502020204030204" pitchFamily="34" charset="0"/>
                          <a:ea typeface="Times New Roman" panose="02020603050405020304" pitchFamily="18" charset="0"/>
                          <a:cs typeface="Calibri" panose="020F0502020204030204" pitchFamily="34" charset="0"/>
                        </a:rPr>
                        <a:t>-0.18</a:t>
                      </a:r>
                    </a:p>
                  </a:txBody>
                  <a:tcPr marL="68580" marR="68580" marT="0" marB="0" anchor="ctr">
                    <a:lnL>
                      <a:noFill/>
                    </a:lnL>
                    <a:lnR>
                      <a:noFill/>
                    </a:lnR>
                    <a:lnT>
                      <a:noFill/>
                    </a:lnT>
                    <a:lnB>
                      <a:noFill/>
                    </a:lnB>
                  </a:tcPr>
                </a:tc>
                <a:tc>
                  <a:txBody>
                    <a:bodyPr/>
                    <a:lstStyle/>
                    <a:p>
                      <a:pPr algn="ctr"/>
                      <a:r>
                        <a:rPr lang="en-GB" sz="1400" b="1" i="1" dirty="0">
                          <a:solidFill>
                            <a:schemeClr val="tx1">
                              <a:lumMod val="75000"/>
                              <a:lumOff val="25000"/>
                            </a:schemeClr>
                          </a:solidFill>
                          <a:effectLst/>
                          <a:latin typeface="Calibri" panose="020F0502020204030204" pitchFamily="34" charset="0"/>
                          <a:ea typeface="Times New Roman" panose="02020603050405020304" pitchFamily="18" charset="0"/>
                          <a:cs typeface="Calibri" panose="020F0502020204030204" pitchFamily="34" charset="0"/>
                        </a:rPr>
                        <a:t>0.055</a:t>
                      </a:r>
                    </a:p>
                  </a:txBody>
                  <a:tcPr marL="68580" marR="68580" marT="0" marB="0" anchor="ctr">
                    <a:lnL>
                      <a:noFill/>
                    </a:lnL>
                    <a:lnR>
                      <a:noFill/>
                    </a:lnR>
                    <a:lnT>
                      <a:noFill/>
                    </a:lnT>
                    <a:lnB>
                      <a:noFill/>
                    </a:lnB>
                  </a:tcPr>
                </a:tc>
                <a:tc>
                  <a:txBody>
                    <a:bodyPr/>
                    <a:lstStyle/>
                    <a:p>
                      <a:pPr algn="ctr"/>
                      <a:r>
                        <a:rPr lang="en-GB" sz="1400" b="1" i="1" dirty="0">
                          <a:solidFill>
                            <a:schemeClr val="tx1">
                              <a:lumMod val="75000"/>
                              <a:lumOff val="25000"/>
                            </a:schemeClr>
                          </a:solidFill>
                          <a:effectLst/>
                          <a:latin typeface="Calibri" panose="020F0502020204030204" pitchFamily="34" charset="0"/>
                          <a:ea typeface="Times New Roman" panose="02020603050405020304" pitchFamily="18" charset="0"/>
                          <a:cs typeface="Calibri" panose="020F0502020204030204" pitchFamily="34" charset="0"/>
                        </a:rPr>
                        <a:t>0.0009</a:t>
                      </a:r>
                    </a:p>
                  </a:txBody>
                  <a:tcPr marL="68580" marR="68580" marT="0" marB="0" anchor="ctr">
                    <a:lnL>
                      <a:noFill/>
                    </a:lnL>
                    <a:lnR>
                      <a:noFill/>
                    </a:lnR>
                    <a:lnT>
                      <a:noFill/>
                    </a:lnT>
                    <a:lnB>
                      <a:noFill/>
                    </a:lnB>
                  </a:tcPr>
                </a:tc>
                <a:tc>
                  <a:txBody>
                    <a:bodyPr/>
                    <a:lstStyle/>
                    <a:p>
                      <a:pPr algn="ctr"/>
                      <a:r>
                        <a:rPr lang="en-GB" sz="1400" b="1" i="1" dirty="0">
                          <a:solidFill>
                            <a:schemeClr val="tx1">
                              <a:lumMod val="75000"/>
                              <a:lumOff val="25000"/>
                            </a:schemeClr>
                          </a:solidFill>
                          <a:effectLst/>
                          <a:latin typeface="Calibri" panose="020F0502020204030204" pitchFamily="34" charset="0"/>
                          <a:ea typeface="Times New Roman" panose="02020603050405020304" pitchFamily="18" charset="0"/>
                          <a:cs typeface="Calibri" panose="020F0502020204030204" pitchFamily="34" charset="0"/>
                        </a:rPr>
                        <a:t>0.01</a:t>
                      </a:r>
                    </a:p>
                  </a:txBody>
                  <a:tcPr marL="68580" marR="68580" marT="0" marB="0" anchor="ctr">
                    <a:lnL>
                      <a:noFill/>
                    </a:lnL>
                    <a:lnR>
                      <a:noFill/>
                    </a:lnR>
                    <a:lnT>
                      <a:noFill/>
                    </a:lnT>
                    <a:lnB>
                      <a:noFill/>
                    </a:lnB>
                  </a:tcPr>
                </a:tc>
                <a:tc>
                  <a:txBody>
                    <a:bodyPr/>
                    <a:lstStyle/>
                    <a:p>
                      <a:pPr algn="ctr"/>
                      <a:r>
                        <a:rPr lang="en-GB" sz="1400" b="1" i="1" dirty="0">
                          <a:solidFill>
                            <a:schemeClr val="tx1">
                              <a:lumMod val="75000"/>
                              <a:lumOff val="25000"/>
                            </a:schemeClr>
                          </a:solidFill>
                          <a:effectLst/>
                          <a:latin typeface="Calibri" panose="020F0502020204030204" pitchFamily="34" charset="0"/>
                          <a:ea typeface="Times New Roman" panose="02020603050405020304" pitchFamily="18" charset="0"/>
                          <a:cs typeface="Calibri" panose="020F0502020204030204" pitchFamily="34" charset="0"/>
                        </a:rPr>
                        <a:t>0.56</a:t>
                      </a:r>
                    </a:p>
                  </a:txBody>
                  <a:tcPr marL="68580" marR="68580" marT="0" marB="0" anchor="ctr">
                    <a:lnL>
                      <a:noFill/>
                    </a:lnL>
                    <a:lnR>
                      <a:noFill/>
                    </a:lnR>
                    <a:lnT>
                      <a:noFill/>
                    </a:lnT>
                    <a:lnB>
                      <a:noFill/>
                    </a:lnB>
                  </a:tcPr>
                </a:tc>
                <a:extLst>
                  <a:ext uri="{0D108BD9-81ED-4DB2-BD59-A6C34878D82A}">
                    <a16:rowId xmlns:a16="http://schemas.microsoft.com/office/drawing/2014/main" val="3849832284"/>
                  </a:ext>
                </a:extLst>
              </a:tr>
              <a:tr h="315259">
                <a:tc>
                  <a:txBody>
                    <a:bodyPr/>
                    <a:lstStyle/>
                    <a:p>
                      <a:pPr algn="l"/>
                      <a:r>
                        <a:rPr lang="en-GB" sz="14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GFAP</a:t>
                      </a:r>
                    </a:p>
                  </a:txBody>
                  <a:tcPr marL="68580" marR="68580" marT="0" marB="0" anchor="ctr">
                    <a:lnL>
                      <a:noFill/>
                    </a:lnL>
                    <a:lnR>
                      <a:noFill/>
                    </a:lnR>
                    <a:lnT>
                      <a:noFill/>
                    </a:lnT>
                    <a:lnB>
                      <a:noFill/>
                    </a:lnB>
                  </a:tcPr>
                </a:tc>
                <a:tc>
                  <a:txBody>
                    <a:bodyPr/>
                    <a:lstStyle/>
                    <a:p>
                      <a:pPr algn="ctr"/>
                      <a:r>
                        <a:rPr lang="en-GB" sz="140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0.55</a:t>
                      </a:r>
                    </a:p>
                  </a:txBody>
                  <a:tcPr marL="68580" marR="68580" marT="0" marB="0" anchor="ctr">
                    <a:lnL>
                      <a:noFill/>
                    </a:lnL>
                    <a:lnR>
                      <a:noFill/>
                    </a:lnR>
                    <a:lnT>
                      <a:noFill/>
                    </a:lnT>
                    <a:lnB>
                      <a:noFill/>
                    </a:lnB>
                  </a:tcPr>
                </a:tc>
                <a:tc>
                  <a:txBody>
                    <a:bodyPr/>
                    <a:lstStyle/>
                    <a:p>
                      <a:pPr algn="ctr"/>
                      <a:r>
                        <a:rPr lang="en-GB" sz="140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0.067</a:t>
                      </a:r>
                    </a:p>
                  </a:txBody>
                  <a:tcPr marL="68580" marR="68580" marT="0" marB="0" anchor="ctr">
                    <a:lnL>
                      <a:noFill/>
                    </a:lnL>
                    <a:lnR>
                      <a:noFill/>
                    </a:lnR>
                    <a:lnT>
                      <a:noFill/>
                    </a:lnT>
                    <a:lnB>
                      <a:noFill/>
                    </a:lnB>
                  </a:tcPr>
                </a:tc>
                <a:tc>
                  <a:txBody>
                    <a:bodyPr/>
                    <a:lstStyle/>
                    <a:p>
                      <a:pPr algn="ctr"/>
                      <a:r>
                        <a:rPr lang="en-GB" sz="140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2.4x10</a:t>
                      </a:r>
                      <a:r>
                        <a:rPr lang="en-GB" sz="1400" baseline="3000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-16</a:t>
                      </a:r>
                      <a:endParaRPr lang="en-GB" sz="140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a:noFill/>
                    </a:lnB>
                  </a:tcPr>
                </a:tc>
                <a:tc>
                  <a:txBody>
                    <a:bodyPr/>
                    <a:lstStyle/>
                    <a:p>
                      <a:pPr algn="ctr"/>
                      <a:r>
                        <a:rPr lang="en-GB" sz="14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0.07</a:t>
                      </a:r>
                    </a:p>
                  </a:txBody>
                  <a:tcPr marL="68580" marR="68580" marT="0" marB="0" anchor="ctr">
                    <a:lnL>
                      <a:noFill/>
                    </a:lnL>
                    <a:lnR>
                      <a:noFill/>
                    </a:lnR>
                    <a:lnT>
                      <a:noFill/>
                    </a:lnT>
                    <a:lnB>
                      <a:noFill/>
                    </a:lnB>
                  </a:tcPr>
                </a:tc>
                <a:tc>
                  <a:txBody>
                    <a:bodyPr/>
                    <a:lstStyle/>
                    <a:p>
                      <a:pPr algn="ctr"/>
                      <a:r>
                        <a:rPr lang="en-GB" sz="14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0.64</a:t>
                      </a:r>
                    </a:p>
                  </a:txBody>
                  <a:tcPr marL="68580" marR="68580" marT="0" marB="0" anchor="ctr">
                    <a:lnL>
                      <a:noFill/>
                    </a:lnL>
                    <a:lnR>
                      <a:noFill/>
                    </a:lnR>
                    <a:lnT>
                      <a:noFill/>
                    </a:lnT>
                    <a:lnB>
                      <a:noFill/>
                    </a:lnB>
                  </a:tcPr>
                </a:tc>
                <a:extLst>
                  <a:ext uri="{0D108BD9-81ED-4DB2-BD59-A6C34878D82A}">
                    <a16:rowId xmlns:a16="http://schemas.microsoft.com/office/drawing/2014/main" val="1589707413"/>
                  </a:ext>
                </a:extLst>
              </a:tr>
              <a:tr h="315259">
                <a:tc>
                  <a:txBody>
                    <a:bodyPr/>
                    <a:lstStyle/>
                    <a:p>
                      <a:pPr algn="l"/>
                      <a:r>
                        <a:rPr lang="en-GB" sz="140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NfL</a:t>
                      </a:r>
                    </a:p>
                  </a:txBody>
                  <a:tcPr marL="68580" marR="68580" marT="0" marB="0" anchor="ctr">
                    <a:lnL>
                      <a:noFill/>
                    </a:lnL>
                    <a:lnR>
                      <a:noFill/>
                    </a:lnR>
                    <a:lnT>
                      <a:noFill/>
                    </a:lnT>
                    <a:lnB>
                      <a:noFill/>
                    </a:lnB>
                  </a:tcPr>
                </a:tc>
                <a:tc>
                  <a:txBody>
                    <a:bodyPr/>
                    <a:lstStyle/>
                    <a:p>
                      <a:pPr algn="ctr"/>
                      <a:r>
                        <a:rPr lang="en-GB" sz="140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0.47</a:t>
                      </a:r>
                    </a:p>
                  </a:txBody>
                  <a:tcPr marL="68580" marR="68580" marT="0" marB="0" anchor="ctr">
                    <a:lnL>
                      <a:noFill/>
                    </a:lnL>
                    <a:lnR>
                      <a:noFill/>
                    </a:lnR>
                    <a:lnT>
                      <a:noFill/>
                    </a:lnT>
                    <a:lnB>
                      <a:noFill/>
                    </a:lnB>
                  </a:tcPr>
                </a:tc>
                <a:tc>
                  <a:txBody>
                    <a:bodyPr/>
                    <a:lstStyle/>
                    <a:p>
                      <a:pPr algn="ctr"/>
                      <a:r>
                        <a:rPr lang="en-GB" sz="140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0.066</a:t>
                      </a:r>
                    </a:p>
                  </a:txBody>
                  <a:tcPr marL="68580" marR="68580" marT="0" marB="0" anchor="ctr">
                    <a:lnL>
                      <a:noFill/>
                    </a:lnL>
                    <a:lnR>
                      <a:noFill/>
                    </a:lnR>
                    <a:lnT>
                      <a:noFill/>
                    </a:lnT>
                    <a:lnB>
                      <a:noFill/>
                    </a:lnB>
                  </a:tcPr>
                </a:tc>
                <a:tc>
                  <a:txBody>
                    <a:bodyPr/>
                    <a:lstStyle/>
                    <a:p>
                      <a:pPr algn="ctr"/>
                      <a:r>
                        <a:rPr lang="en-GB" sz="140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1.1x10</a:t>
                      </a:r>
                      <a:r>
                        <a:rPr lang="en-GB" sz="1400" baseline="3000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-12</a:t>
                      </a:r>
                      <a:endParaRPr lang="en-GB" sz="1400">
                        <a:solidFill>
                          <a:srgbClr val="005493"/>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a:noFill/>
                    </a:lnB>
                  </a:tcPr>
                </a:tc>
                <a:tc>
                  <a:txBody>
                    <a:bodyPr/>
                    <a:lstStyle/>
                    <a:p>
                      <a:pPr algn="ctr"/>
                      <a:r>
                        <a:rPr lang="en-GB" sz="140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0.05</a:t>
                      </a:r>
                    </a:p>
                  </a:txBody>
                  <a:tcPr marL="68580" marR="68580" marT="0" marB="0" anchor="ctr">
                    <a:lnL>
                      <a:noFill/>
                    </a:lnL>
                    <a:lnR>
                      <a:noFill/>
                    </a:lnR>
                    <a:lnT>
                      <a:noFill/>
                    </a:lnT>
                    <a:lnB>
                      <a:noFill/>
                    </a:lnB>
                  </a:tcPr>
                </a:tc>
                <a:tc>
                  <a:txBody>
                    <a:bodyPr/>
                    <a:lstStyle/>
                    <a:p>
                      <a:pPr algn="ctr"/>
                      <a:r>
                        <a:rPr lang="en-GB" sz="1400" dirty="0">
                          <a:solidFill>
                            <a:srgbClr val="005493"/>
                          </a:solidFill>
                          <a:effectLst/>
                          <a:latin typeface="Calibri" panose="020F0502020204030204" pitchFamily="34" charset="0"/>
                          <a:ea typeface="Times New Roman" panose="02020603050405020304" pitchFamily="18" charset="0"/>
                          <a:cs typeface="Calibri" panose="020F0502020204030204" pitchFamily="34" charset="0"/>
                        </a:rPr>
                        <a:t>0.63</a:t>
                      </a:r>
                    </a:p>
                  </a:txBody>
                  <a:tcPr marL="68580" marR="68580" marT="0" marB="0" anchor="ctr">
                    <a:lnL>
                      <a:noFill/>
                    </a:lnL>
                    <a:lnR>
                      <a:noFill/>
                    </a:lnR>
                    <a:lnT>
                      <a:noFill/>
                    </a:lnT>
                    <a:lnB>
                      <a:noFill/>
                    </a:lnB>
                  </a:tcPr>
                </a:tc>
                <a:extLst>
                  <a:ext uri="{0D108BD9-81ED-4DB2-BD59-A6C34878D82A}">
                    <a16:rowId xmlns:a16="http://schemas.microsoft.com/office/drawing/2014/main" val="480614410"/>
                  </a:ext>
                </a:extLst>
              </a:tr>
              <a:tr h="315259">
                <a:tc>
                  <a:txBody>
                    <a:bodyPr/>
                    <a:lstStyle/>
                    <a:p>
                      <a:pPr algn="l"/>
                      <a:r>
                        <a:rPr lang="en-GB" sz="1400" b="1" u="sng" dirty="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P-tau181</a:t>
                      </a:r>
                    </a:p>
                  </a:txBody>
                  <a:tcPr marL="68580" marR="68580" marT="0" marB="0" anchor="ctr">
                    <a:lnL>
                      <a:noFill/>
                    </a:lnL>
                    <a:lnR>
                      <a:noFill/>
                    </a:lnR>
                    <a:lnT>
                      <a:noFill/>
                    </a:lnT>
                    <a:lnB>
                      <a:noFill/>
                    </a:lnB>
                  </a:tcPr>
                </a:tc>
                <a:tc>
                  <a:txBody>
                    <a:bodyPr/>
                    <a:lstStyle/>
                    <a:p>
                      <a:pPr algn="ctr"/>
                      <a:r>
                        <a:rPr lang="en-GB" sz="1400" b="1" u="sng" dirty="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0.55</a:t>
                      </a:r>
                    </a:p>
                  </a:txBody>
                  <a:tcPr marL="68580" marR="68580" marT="0" marB="0" anchor="ctr">
                    <a:lnL>
                      <a:noFill/>
                    </a:lnL>
                    <a:lnR>
                      <a:noFill/>
                    </a:lnR>
                    <a:lnT>
                      <a:noFill/>
                    </a:lnT>
                    <a:lnB>
                      <a:noFill/>
                    </a:lnB>
                  </a:tcPr>
                </a:tc>
                <a:tc>
                  <a:txBody>
                    <a:bodyPr/>
                    <a:lstStyle/>
                    <a:p>
                      <a:pPr algn="ctr"/>
                      <a:r>
                        <a:rPr lang="en-GB" sz="1400" b="1" u="sng" dirty="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0.067</a:t>
                      </a:r>
                    </a:p>
                  </a:txBody>
                  <a:tcPr marL="68580" marR="68580" marT="0" marB="0" anchor="ctr">
                    <a:lnL>
                      <a:noFill/>
                    </a:lnL>
                    <a:lnR>
                      <a:noFill/>
                    </a:lnR>
                    <a:lnT>
                      <a:noFill/>
                    </a:lnT>
                    <a:lnB>
                      <a:noFill/>
                    </a:lnB>
                  </a:tcPr>
                </a:tc>
                <a:tc>
                  <a:txBody>
                    <a:bodyPr/>
                    <a:lstStyle/>
                    <a:p>
                      <a:pPr algn="ctr"/>
                      <a:r>
                        <a:rPr lang="en-GB" sz="1400" b="1" u="sng" dirty="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1.4x10</a:t>
                      </a:r>
                      <a:r>
                        <a:rPr lang="en-GB" sz="1400" b="1" u="sng" baseline="30000" dirty="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-16</a:t>
                      </a:r>
                      <a:endParaRPr lang="en-GB" sz="1400" b="1" u="sng" dirty="0">
                        <a:solidFill>
                          <a:srgbClr val="7030A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a:noFill/>
                    </a:lnL>
                    <a:lnR>
                      <a:noFill/>
                    </a:lnR>
                    <a:lnT>
                      <a:noFill/>
                    </a:lnT>
                    <a:lnB>
                      <a:noFill/>
                    </a:lnB>
                  </a:tcPr>
                </a:tc>
                <a:tc>
                  <a:txBody>
                    <a:bodyPr/>
                    <a:lstStyle/>
                    <a:p>
                      <a:pPr algn="ctr"/>
                      <a:r>
                        <a:rPr lang="en-GB" sz="1400" b="1" u="sng" dirty="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0.07</a:t>
                      </a:r>
                    </a:p>
                  </a:txBody>
                  <a:tcPr marL="68580" marR="68580" marT="0" marB="0" anchor="ctr">
                    <a:lnL>
                      <a:noFill/>
                    </a:lnL>
                    <a:lnR>
                      <a:noFill/>
                    </a:lnR>
                    <a:lnT>
                      <a:noFill/>
                    </a:lnT>
                    <a:lnB>
                      <a:noFill/>
                    </a:lnB>
                  </a:tcPr>
                </a:tc>
                <a:tc>
                  <a:txBody>
                    <a:bodyPr/>
                    <a:lstStyle/>
                    <a:p>
                      <a:pPr algn="ctr"/>
                      <a:r>
                        <a:rPr lang="en-GB" sz="1400" b="1" u="sng" dirty="0">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0.65</a:t>
                      </a:r>
                    </a:p>
                  </a:txBody>
                  <a:tcPr marL="68580" marR="68580" marT="0" marB="0" anchor="ctr">
                    <a:lnL>
                      <a:noFill/>
                    </a:lnL>
                    <a:lnR>
                      <a:noFill/>
                    </a:lnR>
                    <a:lnT>
                      <a:noFill/>
                    </a:lnT>
                    <a:lnB>
                      <a:noFill/>
                    </a:lnB>
                  </a:tcPr>
                </a:tc>
                <a:extLst>
                  <a:ext uri="{0D108BD9-81ED-4DB2-BD59-A6C34878D82A}">
                    <a16:rowId xmlns:a16="http://schemas.microsoft.com/office/drawing/2014/main" val="2472642929"/>
                  </a:ext>
                </a:extLst>
              </a:tr>
            </a:tbl>
          </a:graphicData>
        </a:graphic>
      </p:graphicFrame>
      <p:sp>
        <p:nvSpPr>
          <p:cNvPr id="4" name="TextBox 3">
            <a:extLst>
              <a:ext uri="{FF2B5EF4-FFF2-40B4-BE49-F238E27FC236}">
                <a16:creationId xmlns:a16="http://schemas.microsoft.com/office/drawing/2014/main" id="{850C65A8-1775-11A6-4F17-D95A74886ED9}"/>
              </a:ext>
            </a:extLst>
          </p:cNvPr>
          <p:cNvSpPr txBox="1"/>
          <p:nvPr/>
        </p:nvSpPr>
        <p:spPr>
          <a:xfrm>
            <a:off x="2493819" y="3981812"/>
            <a:ext cx="7678882" cy="1754326"/>
          </a:xfrm>
          <a:prstGeom prst="rect">
            <a:avLst/>
          </a:prstGeom>
          <a:noFill/>
        </p:spPr>
        <p:txBody>
          <a:bodyPr wrap="square" rtlCol="0">
            <a:spAutoFit/>
          </a:bodyPr>
          <a:lstStyle/>
          <a:p>
            <a:r>
              <a:rPr lang="en-GB" dirty="0"/>
              <a:t>Regressions controlling for age and sex show that </a:t>
            </a:r>
          </a:p>
          <a:p>
            <a:pPr marL="285750" indent="-285750">
              <a:buFontTx/>
              <a:buChar char="-"/>
            </a:pPr>
            <a:r>
              <a:rPr lang="en-GB" dirty="0"/>
              <a:t>AB40, AB42, GFAP, NfL, and P-tau181 are all </a:t>
            </a:r>
            <a:r>
              <a:rPr lang="en-GB" b="1" dirty="0"/>
              <a:t>strongly predictive </a:t>
            </a:r>
            <a:r>
              <a:rPr lang="en-GB" dirty="0"/>
              <a:t>of AD</a:t>
            </a:r>
          </a:p>
          <a:p>
            <a:pPr marL="285750" indent="-285750">
              <a:buFontTx/>
              <a:buChar char="-"/>
            </a:pPr>
            <a:r>
              <a:rPr lang="en-GB" dirty="0"/>
              <a:t>AB42/AB40 ratio is </a:t>
            </a:r>
            <a:r>
              <a:rPr lang="en-GB" b="1" dirty="0"/>
              <a:t>less strongly predictive </a:t>
            </a:r>
            <a:r>
              <a:rPr lang="en-GB" dirty="0"/>
              <a:t>of AD</a:t>
            </a:r>
          </a:p>
          <a:p>
            <a:pPr marL="285750" indent="-285750">
              <a:buFontTx/>
              <a:buChar char="-"/>
            </a:pPr>
            <a:endParaRPr lang="en-GB" dirty="0"/>
          </a:p>
          <a:p>
            <a:pPr marL="285750" indent="-285750">
              <a:buFontTx/>
              <a:buChar char="-"/>
            </a:pPr>
            <a:r>
              <a:rPr lang="en-GB" dirty="0"/>
              <a:t>All biomarkers individually </a:t>
            </a:r>
            <a:r>
              <a:rPr lang="en-GB" b="1" dirty="0"/>
              <a:t>explain ~60% of variance </a:t>
            </a:r>
            <a:r>
              <a:rPr lang="en-GB" dirty="0"/>
              <a:t>in whether a person gets Alzheimer’s disease</a:t>
            </a:r>
          </a:p>
        </p:txBody>
      </p:sp>
      <p:sp>
        <p:nvSpPr>
          <p:cNvPr id="6" name="TextBox 5">
            <a:extLst>
              <a:ext uri="{FF2B5EF4-FFF2-40B4-BE49-F238E27FC236}">
                <a16:creationId xmlns:a16="http://schemas.microsoft.com/office/drawing/2014/main" id="{7FFA2135-DE95-54F8-A9F4-18EE532B012E}"/>
              </a:ext>
            </a:extLst>
          </p:cNvPr>
          <p:cNvSpPr txBox="1"/>
          <p:nvPr/>
        </p:nvSpPr>
        <p:spPr>
          <a:xfrm>
            <a:off x="659585" y="5866312"/>
            <a:ext cx="10509860" cy="646331"/>
          </a:xfrm>
          <a:prstGeom prst="rect">
            <a:avLst/>
          </a:prstGeom>
          <a:noFill/>
        </p:spPr>
        <p:txBody>
          <a:bodyPr wrap="square">
            <a:spAutoFit/>
          </a:bodyPr>
          <a:lstStyle/>
          <a:p>
            <a:pPr algn="ctr"/>
            <a:r>
              <a:rPr lang="en-GB" sz="1800" dirty="0">
                <a:solidFill>
                  <a:srgbClr val="FF0000"/>
                </a:solidFill>
              </a:rPr>
              <a:t>Similar association patterns (</a:t>
            </a:r>
            <a:r>
              <a:rPr lang="en-GB" sz="1800" u="sng" dirty="0">
                <a:solidFill>
                  <a:srgbClr val="FF0000"/>
                </a:solidFill>
              </a:rPr>
              <a:t>A</a:t>
            </a:r>
            <a:r>
              <a:rPr lang="el-GR" sz="1800" u="sng" dirty="0">
                <a:solidFill>
                  <a:srgbClr val="FF0000"/>
                </a:solidFill>
              </a:rPr>
              <a:t>β42/</a:t>
            </a:r>
            <a:r>
              <a:rPr lang="en-GB" sz="1800" u="sng" dirty="0">
                <a:solidFill>
                  <a:srgbClr val="FF0000"/>
                </a:solidFill>
              </a:rPr>
              <a:t>A</a:t>
            </a:r>
            <a:r>
              <a:rPr lang="el-GR" sz="1800" u="sng" dirty="0">
                <a:solidFill>
                  <a:srgbClr val="FF0000"/>
                </a:solidFill>
              </a:rPr>
              <a:t>β40 </a:t>
            </a:r>
            <a:r>
              <a:rPr lang="en-GB" sz="1800" u="sng" dirty="0">
                <a:solidFill>
                  <a:srgbClr val="FF0000"/>
                </a:solidFill>
              </a:rPr>
              <a:t>is </a:t>
            </a:r>
            <a:r>
              <a:rPr lang="en-GB" u="sng" dirty="0">
                <a:solidFill>
                  <a:srgbClr val="FF0000"/>
                </a:solidFill>
              </a:rPr>
              <a:t>negatively </a:t>
            </a:r>
            <a:r>
              <a:rPr lang="en-GB" sz="1800" u="sng" dirty="0">
                <a:solidFill>
                  <a:srgbClr val="FF0000"/>
                </a:solidFill>
              </a:rPr>
              <a:t>associated with age</a:t>
            </a:r>
            <a:r>
              <a:rPr lang="en-GB" sz="1800" dirty="0">
                <a:solidFill>
                  <a:srgbClr val="FF0000"/>
                </a:solidFill>
              </a:rPr>
              <a:t>) were reported </a:t>
            </a:r>
          </a:p>
          <a:p>
            <a:pPr algn="ctr"/>
            <a:r>
              <a:rPr lang="en-GB" dirty="0">
                <a:solidFill>
                  <a:srgbClr val="FF0000"/>
                </a:solidFill>
              </a:rPr>
              <a:t>in a longitudinal study of memory and aging </a:t>
            </a:r>
            <a:r>
              <a:rPr lang="en-GB" sz="1800" dirty="0">
                <a:solidFill>
                  <a:srgbClr val="FF0000"/>
                </a:solidFill>
              </a:rPr>
              <a:t>(Schindler et al (2019))</a:t>
            </a:r>
          </a:p>
        </p:txBody>
      </p:sp>
    </p:spTree>
    <p:extLst>
      <p:ext uri="{BB962C8B-B14F-4D97-AF65-F5344CB8AC3E}">
        <p14:creationId xmlns:p14="http://schemas.microsoft.com/office/powerpoint/2010/main" val="617152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6E7A-7D3D-1346-951D-6F3237E3E6F4}"/>
              </a:ext>
            </a:extLst>
          </p:cNvPr>
          <p:cNvSpPr>
            <a:spLocks noGrp="1"/>
          </p:cNvSpPr>
          <p:nvPr>
            <p:ph type="title"/>
          </p:nvPr>
        </p:nvSpPr>
        <p:spPr>
          <a:xfrm>
            <a:off x="2152650" y="693683"/>
            <a:ext cx="7886700" cy="997006"/>
          </a:xfrm>
        </p:spPr>
        <p:txBody>
          <a:bodyPr>
            <a:normAutofit fontScale="90000"/>
          </a:bodyPr>
          <a:lstStyle/>
          <a:p>
            <a:r>
              <a:rPr lang="en-US" b="1" dirty="0">
                <a:solidFill>
                  <a:prstClr val="black"/>
                </a:solidFill>
              </a:rPr>
              <a:t>Combining biomarkers and genetics</a:t>
            </a:r>
            <a:br>
              <a:rPr lang="en-US" dirty="0">
                <a:solidFill>
                  <a:prstClr val="black"/>
                </a:solidFill>
              </a:rPr>
            </a:br>
            <a:r>
              <a:rPr lang="en-US" sz="2200" dirty="0">
                <a:solidFill>
                  <a:prstClr val="black"/>
                </a:solidFill>
              </a:rPr>
              <a:t>(Logistic and stepwise regression, biomarkers adjusted for age and sex)</a:t>
            </a:r>
            <a:endParaRPr lang="en-US" dirty="0"/>
          </a:p>
        </p:txBody>
      </p:sp>
      <p:graphicFrame>
        <p:nvGraphicFramePr>
          <p:cNvPr id="3" name="Table 3">
            <a:extLst>
              <a:ext uri="{FF2B5EF4-FFF2-40B4-BE49-F238E27FC236}">
                <a16:creationId xmlns:a16="http://schemas.microsoft.com/office/drawing/2014/main" id="{7A1F0758-9879-9240-ACC0-9DBDCB69E588}"/>
              </a:ext>
            </a:extLst>
          </p:cNvPr>
          <p:cNvGraphicFramePr>
            <a:graphicFrameLocks noGrp="1"/>
          </p:cNvGraphicFramePr>
          <p:nvPr/>
        </p:nvGraphicFramePr>
        <p:xfrm>
          <a:off x="569342" y="1993814"/>
          <a:ext cx="9954884" cy="1522840"/>
        </p:xfrm>
        <a:graphic>
          <a:graphicData uri="http://schemas.openxmlformats.org/drawingml/2006/table">
            <a:tbl>
              <a:tblPr bandRow="1">
                <a:tableStyleId>{5940675A-B579-460E-94D1-54222C63F5DA}</a:tableStyleId>
              </a:tblPr>
              <a:tblGrid>
                <a:gridCol w="2757897">
                  <a:extLst>
                    <a:ext uri="{9D8B030D-6E8A-4147-A177-3AD203B41FA5}">
                      <a16:colId xmlns:a16="http://schemas.microsoft.com/office/drawing/2014/main" val="2259855612"/>
                    </a:ext>
                  </a:extLst>
                </a:gridCol>
                <a:gridCol w="5236693">
                  <a:extLst>
                    <a:ext uri="{9D8B030D-6E8A-4147-A177-3AD203B41FA5}">
                      <a16:colId xmlns:a16="http://schemas.microsoft.com/office/drawing/2014/main" val="2696309150"/>
                    </a:ext>
                  </a:extLst>
                </a:gridCol>
                <a:gridCol w="980147">
                  <a:extLst>
                    <a:ext uri="{9D8B030D-6E8A-4147-A177-3AD203B41FA5}">
                      <a16:colId xmlns:a16="http://schemas.microsoft.com/office/drawing/2014/main" val="2006010050"/>
                    </a:ext>
                  </a:extLst>
                </a:gridCol>
                <a:gridCol w="980147">
                  <a:extLst>
                    <a:ext uri="{9D8B030D-6E8A-4147-A177-3AD203B41FA5}">
                      <a16:colId xmlns:a16="http://schemas.microsoft.com/office/drawing/2014/main" val="2366853804"/>
                    </a:ext>
                  </a:extLst>
                </a:gridCol>
              </a:tblGrid>
              <a:tr h="370840">
                <a:tc>
                  <a:txBody>
                    <a:bodyPr/>
                    <a:lstStyle/>
                    <a:p>
                      <a:endParaRPr lang="en-US" sz="1800"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latin typeface="Calibri" panose="020F0502020204030204" pitchFamily="34" charset="0"/>
                          <a:cs typeface="Calibri" panose="020F0502020204030204" pitchFamily="34" charset="0"/>
                        </a:rPr>
                        <a:t>Predictors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latin typeface="Calibri" panose="020F0502020204030204" pitchFamily="34" charset="0"/>
                          <a:cs typeface="Calibri" panose="020F0502020204030204" pitchFamily="34" charset="0"/>
                        </a:rPr>
                        <a:t>AUC</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latin typeface="Calibri" panose="020F0502020204030204" pitchFamily="34" charset="0"/>
                          <a:cs typeface="Calibri" panose="020F0502020204030204" pitchFamily="34" charset="0"/>
                        </a:rPr>
                        <a:t>R</a:t>
                      </a:r>
                      <a:r>
                        <a:rPr lang="en-US" sz="1800" b="1" baseline="30000" dirty="0">
                          <a:latin typeface="Calibri" panose="020F0502020204030204" pitchFamily="34" charset="0"/>
                          <a:cs typeface="Calibri" panose="020F0502020204030204" pitchFamily="34" charset="0"/>
                        </a:rPr>
                        <a:t>2</a:t>
                      </a:r>
                      <a:endParaRPr lang="en-US" sz="1800" b="1"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0966957"/>
                  </a:ext>
                </a:extLst>
              </a:tr>
              <a:tr h="576000">
                <a:tc>
                  <a:txBody>
                    <a:bodyPr/>
                    <a:lstStyle/>
                    <a:p>
                      <a:r>
                        <a:rPr lang="en-US" sz="1800" dirty="0">
                          <a:latin typeface="Calibri" panose="020F0502020204030204" pitchFamily="34" charset="0"/>
                          <a:cs typeface="Calibri" panose="020F0502020204030204" pitchFamily="34" charset="0"/>
                        </a:rPr>
                        <a:t>All biomarkers combined</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dirty="0">
                          <a:solidFill>
                            <a:srgbClr val="FF2F92"/>
                          </a:solidFill>
                          <a:latin typeface="Calibri" panose="020F0502020204030204" pitchFamily="34" charset="0"/>
                          <a:cs typeface="Calibri" panose="020F0502020204030204" pitchFamily="34" charset="0"/>
                        </a:rPr>
                        <a:t>A</a:t>
                      </a:r>
                      <a:r>
                        <a:rPr lang="en-GB" sz="18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β</a:t>
                      </a:r>
                      <a:r>
                        <a:rPr lang="en-US" sz="1800" dirty="0">
                          <a:solidFill>
                            <a:srgbClr val="FF2F92"/>
                          </a:solidFill>
                          <a:latin typeface="Calibri" panose="020F0502020204030204" pitchFamily="34" charset="0"/>
                          <a:cs typeface="Calibri" panose="020F0502020204030204" pitchFamily="34" charset="0"/>
                        </a:rPr>
                        <a:t>40 </a:t>
                      </a:r>
                      <a:r>
                        <a:rPr lang="en-US" sz="1800" dirty="0">
                          <a:solidFill>
                            <a:schemeClr val="tx1"/>
                          </a:solidFill>
                          <a:latin typeface="Calibri" panose="020F0502020204030204" pitchFamily="34" charset="0"/>
                          <a:cs typeface="Calibri" panose="020F0502020204030204" pitchFamily="34" charset="0"/>
                        </a:rPr>
                        <a:t>+</a:t>
                      </a:r>
                      <a:r>
                        <a:rPr lang="en-US" sz="1800" dirty="0">
                          <a:solidFill>
                            <a:srgbClr val="FF9300"/>
                          </a:solidFill>
                          <a:latin typeface="Calibri" panose="020F0502020204030204" pitchFamily="34" charset="0"/>
                          <a:cs typeface="Calibri" panose="020F0502020204030204" pitchFamily="34" charset="0"/>
                        </a:rPr>
                        <a:t> A</a:t>
                      </a:r>
                      <a:r>
                        <a:rPr lang="en-GB" sz="1800"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β</a:t>
                      </a:r>
                      <a:r>
                        <a:rPr lang="en-US" sz="1800" dirty="0">
                          <a:solidFill>
                            <a:srgbClr val="FF9300"/>
                          </a:solidFill>
                          <a:latin typeface="Calibri" panose="020F0502020204030204" pitchFamily="34" charset="0"/>
                          <a:cs typeface="Calibri" panose="020F0502020204030204" pitchFamily="34" charset="0"/>
                        </a:rPr>
                        <a:t>42 </a:t>
                      </a:r>
                      <a:r>
                        <a:rPr lang="en-US" sz="1800" dirty="0">
                          <a:solidFill>
                            <a:schemeClr val="tx1"/>
                          </a:solidFill>
                          <a:latin typeface="Calibri" panose="020F0502020204030204" pitchFamily="34" charset="0"/>
                          <a:cs typeface="Calibri" panose="020F0502020204030204" pitchFamily="34" charset="0"/>
                        </a:rPr>
                        <a:t>+ </a:t>
                      </a:r>
                      <a:r>
                        <a:rPr lang="en-US" sz="1800" dirty="0">
                          <a:solidFill>
                            <a:schemeClr val="bg2">
                              <a:lumMod val="50000"/>
                            </a:schemeClr>
                          </a:solidFill>
                          <a:latin typeface="Calibri" panose="020F0502020204030204" pitchFamily="34" charset="0"/>
                          <a:cs typeface="Calibri" panose="020F0502020204030204" pitchFamily="34" charset="0"/>
                        </a:rPr>
                        <a:t>A</a:t>
                      </a:r>
                      <a:r>
                        <a:rPr lang="en-GB" sz="1800" dirty="0">
                          <a:solidFill>
                            <a:schemeClr val="bg2">
                              <a:lumMod val="50000"/>
                            </a:schemeClr>
                          </a:solidFill>
                          <a:effectLst/>
                          <a:latin typeface="Calibri" panose="020F0502020204030204" pitchFamily="34" charset="0"/>
                          <a:ea typeface="Times New Roman" panose="02020603050405020304" pitchFamily="18" charset="0"/>
                          <a:cs typeface="Calibri" panose="020F0502020204030204" pitchFamily="34" charset="0"/>
                        </a:rPr>
                        <a:t>β</a:t>
                      </a:r>
                      <a:r>
                        <a:rPr lang="en-US" sz="1800" dirty="0">
                          <a:solidFill>
                            <a:schemeClr val="bg2">
                              <a:lumMod val="50000"/>
                            </a:schemeClr>
                          </a:solidFill>
                          <a:latin typeface="Calibri" panose="020F0502020204030204" pitchFamily="34" charset="0"/>
                          <a:cs typeface="Calibri" panose="020F0502020204030204" pitchFamily="34" charset="0"/>
                        </a:rPr>
                        <a:t>42/A</a:t>
                      </a:r>
                      <a:r>
                        <a:rPr lang="en-GB" sz="1800" dirty="0">
                          <a:solidFill>
                            <a:schemeClr val="bg2">
                              <a:lumMod val="50000"/>
                            </a:schemeClr>
                          </a:solidFill>
                          <a:effectLst/>
                          <a:latin typeface="Calibri" panose="020F0502020204030204" pitchFamily="34" charset="0"/>
                          <a:ea typeface="Times New Roman" panose="02020603050405020304" pitchFamily="18" charset="0"/>
                          <a:cs typeface="Calibri" panose="020F0502020204030204" pitchFamily="34" charset="0"/>
                        </a:rPr>
                        <a:t>β</a:t>
                      </a:r>
                      <a:r>
                        <a:rPr lang="en-US" sz="1800" dirty="0">
                          <a:solidFill>
                            <a:schemeClr val="bg2">
                              <a:lumMod val="50000"/>
                            </a:schemeClr>
                          </a:solidFill>
                          <a:latin typeface="Calibri" panose="020F0502020204030204" pitchFamily="34" charset="0"/>
                          <a:cs typeface="Calibri" panose="020F0502020204030204" pitchFamily="34" charset="0"/>
                        </a:rPr>
                        <a:t>40 </a:t>
                      </a:r>
                      <a:r>
                        <a:rPr lang="en-US" sz="1800" dirty="0">
                          <a:solidFill>
                            <a:schemeClr val="tx1"/>
                          </a:solidFill>
                          <a:latin typeface="Calibri" panose="020F0502020204030204" pitchFamily="34" charset="0"/>
                          <a:cs typeface="Calibri" panose="020F0502020204030204" pitchFamily="34" charset="0"/>
                        </a:rPr>
                        <a:t>+ </a:t>
                      </a:r>
                      <a:r>
                        <a:rPr lang="en-US" sz="1800" dirty="0">
                          <a:solidFill>
                            <a:schemeClr val="accent6">
                              <a:lumMod val="75000"/>
                            </a:schemeClr>
                          </a:solidFill>
                          <a:latin typeface="Calibri" panose="020F0502020204030204" pitchFamily="34" charset="0"/>
                          <a:cs typeface="Calibri" panose="020F0502020204030204" pitchFamily="34" charset="0"/>
                        </a:rPr>
                        <a:t>GFAP</a:t>
                      </a:r>
                      <a:r>
                        <a:rPr lang="en-US" sz="1800" dirty="0">
                          <a:solidFill>
                            <a:schemeClr val="tx1"/>
                          </a:solidFill>
                          <a:latin typeface="Calibri" panose="020F0502020204030204" pitchFamily="34" charset="0"/>
                          <a:cs typeface="Calibri" panose="020F0502020204030204" pitchFamily="34" charset="0"/>
                        </a:rPr>
                        <a:t> + </a:t>
                      </a:r>
                      <a:r>
                        <a:rPr lang="en-US" sz="1800" dirty="0">
                          <a:solidFill>
                            <a:srgbClr val="005493"/>
                          </a:solidFill>
                          <a:latin typeface="Calibri" panose="020F0502020204030204" pitchFamily="34" charset="0"/>
                          <a:cs typeface="Calibri" panose="020F0502020204030204" pitchFamily="34" charset="0"/>
                        </a:rPr>
                        <a:t>NfL</a:t>
                      </a:r>
                      <a:r>
                        <a:rPr lang="en-US" sz="1800" dirty="0">
                          <a:solidFill>
                            <a:schemeClr val="tx1"/>
                          </a:solidFill>
                          <a:latin typeface="Calibri" panose="020F0502020204030204" pitchFamily="34" charset="0"/>
                          <a:cs typeface="Calibri" panose="020F0502020204030204" pitchFamily="34" charset="0"/>
                        </a:rPr>
                        <a:t> + </a:t>
                      </a:r>
                      <a:r>
                        <a:rPr lang="en-US" sz="1800" dirty="0">
                          <a:solidFill>
                            <a:srgbClr val="7030A0"/>
                          </a:solidFill>
                          <a:latin typeface="Calibri" panose="020F0502020204030204" pitchFamily="34" charset="0"/>
                          <a:cs typeface="Calibri" panose="020F0502020204030204" pitchFamily="34" charset="0"/>
                        </a:rPr>
                        <a:t>P-tau181</a:t>
                      </a:r>
                      <a:endParaRPr lang="en-US" sz="1800" dirty="0">
                        <a:solidFill>
                          <a:schemeClr val="tx1"/>
                        </a:solidFill>
                        <a:latin typeface="Calibri" panose="020F050202020403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dirty="0">
                          <a:latin typeface="Calibri" panose="020F0502020204030204" pitchFamily="34" charset="0"/>
                          <a:cs typeface="Calibri" panose="020F0502020204030204" pitchFamily="34" charset="0"/>
                        </a:rPr>
                        <a:t>0.75</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dirty="0">
                          <a:latin typeface="Calibri" panose="020F0502020204030204" pitchFamily="34" charset="0"/>
                          <a:cs typeface="Calibri" panose="020F0502020204030204" pitchFamily="34" charset="0"/>
                        </a:rPr>
                        <a:t>0.18</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91848342"/>
                  </a:ext>
                </a:extLst>
              </a:tr>
              <a:tr h="576000">
                <a:tc>
                  <a:txBody>
                    <a:bodyPr/>
                    <a:lstStyle/>
                    <a:p>
                      <a:r>
                        <a:rPr lang="en-US" sz="1800" dirty="0">
                          <a:latin typeface="Calibri" panose="020F0502020204030204" pitchFamily="34" charset="0"/>
                          <a:cs typeface="Calibri" panose="020F0502020204030204" pitchFamily="34" charset="0"/>
                        </a:rPr>
                        <a:t>Genetic factors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a:latin typeface="Calibri" panose="020F0502020204030204" pitchFamily="34" charset="0"/>
                          <a:cs typeface="Calibri" panose="020F0502020204030204" pitchFamily="34" charset="0"/>
                        </a:rPr>
                        <a:t>PRSnoAPOE + APOEe2 + APOEe4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a:latin typeface="Calibri" panose="020F0502020204030204" pitchFamily="34" charset="0"/>
                          <a:cs typeface="Calibri" panose="020F0502020204030204" pitchFamily="34" charset="0"/>
                        </a:rPr>
                        <a:t>0.74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a:latin typeface="Calibri" panose="020F0502020204030204" pitchFamily="34" charset="0"/>
                          <a:cs typeface="Calibri" panose="020F0502020204030204" pitchFamily="34" charset="0"/>
                        </a:rPr>
                        <a:t>0.21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23441167"/>
                  </a:ext>
                </a:extLst>
              </a:tr>
            </a:tbl>
          </a:graphicData>
        </a:graphic>
      </p:graphicFrame>
      <p:sp>
        <p:nvSpPr>
          <p:cNvPr id="4" name="TextBox 3">
            <a:extLst>
              <a:ext uri="{FF2B5EF4-FFF2-40B4-BE49-F238E27FC236}">
                <a16:creationId xmlns:a16="http://schemas.microsoft.com/office/drawing/2014/main" id="{03F00B5B-834D-2C46-B54B-86A2D5633599}"/>
              </a:ext>
            </a:extLst>
          </p:cNvPr>
          <p:cNvSpPr txBox="1"/>
          <p:nvPr/>
        </p:nvSpPr>
        <p:spPr>
          <a:xfrm>
            <a:off x="378234" y="5673668"/>
            <a:ext cx="11435531" cy="830997"/>
          </a:xfrm>
          <a:prstGeom prst="rect">
            <a:avLst/>
          </a:prstGeom>
          <a:noFill/>
        </p:spPr>
        <p:txBody>
          <a:bodyPr wrap="square" rtlCol="0">
            <a:spAutoFit/>
          </a:bodyPr>
          <a:lstStyle/>
          <a:p>
            <a:r>
              <a:rPr lang="en-US" sz="2400" dirty="0"/>
              <a:t>Biomarkers combined , adjusted for age and sex, achieve </a:t>
            </a:r>
            <a:r>
              <a:rPr lang="en-US" sz="2400" b="1" dirty="0"/>
              <a:t>similar accuracy </a:t>
            </a:r>
            <a:r>
              <a:rPr lang="en-US" sz="2400" dirty="0"/>
              <a:t>to genetics</a:t>
            </a:r>
          </a:p>
          <a:p>
            <a:r>
              <a:rPr lang="en-US" sz="2400" dirty="0"/>
              <a:t>Adding biomarkers </a:t>
            </a:r>
            <a:r>
              <a:rPr lang="en-US" sz="2400" b="1" dirty="0"/>
              <a:t>improves </a:t>
            </a:r>
            <a:r>
              <a:rPr lang="en-US" sz="2400" dirty="0"/>
              <a:t>prediction</a:t>
            </a:r>
            <a:r>
              <a:rPr lang="en-US" sz="2400" b="1" dirty="0"/>
              <a:t> over and above </a:t>
            </a:r>
            <a:r>
              <a:rPr lang="en-US" sz="2400" dirty="0"/>
              <a:t>genetics</a:t>
            </a:r>
          </a:p>
        </p:txBody>
      </p:sp>
      <p:graphicFrame>
        <p:nvGraphicFramePr>
          <p:cNvPr id="5" name="Table 4">
            <a:extLst>
              <a:ext uri="{FF2B5EF4-FFF2-40B4-BE49-F238E27FC236}">
                <a16:creationId xmlns:a16="http://schemas.microsoft.com/office/drawing/2014/main" id="{EB398AA6-EB28-634F-8F7B-12AD48D88EFC}"/>
              </a:ext>
            </a:extLst>
          </p:cNvPr>
          <p:cNvGraphicFramePr>
            <a:graphicFrameLocks noGrp="1"/>
          </p:cNvGraphicFramePr>
          <p:nvPr>
            <p:extLst>
              <p:ext uri="{D42A27DB-BD31-4B8C-83A1-F6EECF244321}">
                <p14:modId xmlns:p14="http://schemas.microsoft.com/office/powerpoint/2010/main" val="1380360603"/>
              </p:ext>
            </p:extLst>
          </p:nvPr>
        </p:nvGraphicFramePr>
        <p:xfrm>
          <a:off x="569343" y="3527320"/>
          <a:ext cx="9954884" cy="640080"/>
        </p:xfrm>
        <a:graphic>
          <a:graphicData uri="http://schemas.openxmlformats.org/drawingml/2006/table">
            <a:tbl>
              <a:tblPr bandRow="1">
                <a:tableStyleId>{5940675A-B579-460E-94D1-54222C63F5DA}</a:tableStyleId>
              </a:tblPr>
              <a:tblGrid>
                <a:gridCol w="2757897">
                  <a:extLst>
                    <a:ext uri="{9D8B030D-6E8A-4147-A177-3AD203B41FA5}">
                      <a16:colId xmlns:a16="http://schemas.microsoft.com/office/drawing/2014/main" val="3057438921"/>
                    </a:ext>
                  </a:extLst>
                </a:gridCol>
                <a:gridCol w="5236693">
                  <a:extLst>
                    <a:ext uri="{9D8B030D-6E8A-4147-A177-3AD203B41FA5}">
                      <a16:colId xmlns:a16="http://schemas.microsoft.com/office/drawing/2014/main" val="650705031"/>
                    </a:ext>
                  </a:extLst>
                </a:gridCol>
                <a:gridCol w="980147">
                  <a:extLst>
                    <a:ext uri="{9D8B030D-6E8A-4147-A177-3AD203B41FA5}">
                      <a16:colId xmlns:a16="http://schemas.microsoft.com/office/drawing/2014/main" val="1121010451"/>
                    </a:ext>
                  </a:extLst>
                </a:gridCol>
                <a:gridCol w="980147">
                  <a:extLst>
                    <a:ext uri="{9D8B030D-6E8A-4147-A177-3AD203B41FA5}">
                      <a16:colId xmlns:a16="http://schemas.microsoft.com/office/drawing/2014/main" val="1533926499"/>
                    </a:ext>
                  </a:extLst>
                </a:gridCol>
              </a:tblGrid>
              <a:tr h="576000">
                <a:tc>
                  <a:txBody>
                    <a:bodyPr/>
                    <a:lstStyle/>
                    <a:p>
                      <a:r>
                        <a:rPr lang="en-US" sz="1800" dirty="0">
                          <a:latin typeface="Calibri" panose="020F0502020204030204" pitchFamily="34" charset="0"/>
                          <a:cs typeface="Calibri" panose="020F0502020204030204" pitchFamily="34" charset="0"/>
                        </a:rPr>
                        <a:t>All biomarkers + genetics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2F92"/>
                          </a:solidFill>
                          <a:latin typeface="Calibri" panose="020F0502020204030204" pitchFamily="34" charset="0"/>
                          <a:cs typeface="Calibri" panose="020F0502020204030204" pitchFamily="34" charset="0"/>
                        </a:rPr>
                        <a:t>A</a:t>
                      </a:r>
                      <a:r>
                        <a:rPr lang="en-GB" sz="1800"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β</a:t>
                      </a:r>
                      <a:r>
                        <a:rPr lang="en-US" sz="1800" dirty="0">
                          <a:solidFill>
                            <a:srgbClr val="FF2F92"/>
                          </a:solidFill>
                          <a:latin typeface="Calibri" panose="020F0502020204030204" pitchFamily="34" charset="0"/>
                          <a:cs typeface="Calibri" panose="020F0502020204030204" pitchFamily="34" charset="0"/>
                        </a:rPr>
                        <a:t>40 </a:t>
                      </a:r>
                      <a:r>
                        <a:rPr lang="en-US" sz="1800" dirty="0">
                          <a:solidFill>
                            <a:schemeClr val="tx1"/>
                          </a:solidFill>
                          <a:latin typeface="Calibri" panose="020F0502020204030204" pitchFamily="34" charset="0"/>
                          <a:cs typeface="Calibri" panose="020F0502020204030204" pitchFamily="34" charset="0"/>
                        </a:rPr>
                        <a:t>+</a:t>
                      </a:r>
                      <a:r>
                        <a:rPr lang="en-US" sz="1800" dirty="0">
                          <a:solidFill>
                            <a:srgbClr val="FF9300"/>
                          </a:solidFill>
                          <a:latin typeface="Calibri" panose="020F0502020204030204" pitchFamily="34" charset="0"/>
                          <a:cs typeface="Calibri" panose="020F0502020204030204" pitchFamily="34" charset="0"/>
                        </a:rPr>
                        <a:t> A</a:t>
                      </a:r>
                      <a:r>
                        <a:rPr lang="en-GB" sz="1800" dirty="0">
                          <a:solidFill>
                            <a:srgbClr val="FF9300"/>
                          </a:solidFill>
                          <a:effectLst/>
                          <a:latin typeface="Calibri" panose="020F0502020204030204" pitchFamily="34" charset="0"/>
                          <a:ea typeface="Times New Roman" panose="02020603050405020304" pitchFamily="18" charset="0"/>
                          <a:cs typeface="Calibri" panose="020F0502020204030204" pitchFamily="34" charset="0"/>
                        </a:rPr>
                        <a:t>β</a:t>
                      </a:r>
                      <a:r>
                        <a:rPr lang="en-US" sz="1800" dirty="0">
                          <a:solidFill>
                            <a:srgbClr val="FF9300"/>
                          </a:solidFill>
                          <a:latin typeface="Calibri" panose="020F0502020204030204" pitchFamily="34" charset="0"/>
                          <a:cs typeface="Calibri" panose="020F0502020204030204" pitchFamily="34" charset="0"/>
                        </a:rPr>
                        <a:t>42 </a:t>
                      </a:r>
                      <a:r>
                        <a:rPr lang="en-US" sz="1800" dirty="0">
                          <a:solidFill>
                            <a:schemeClr val="tx1"/>
                          </a:solidFill>
                          <a:latin typeface="Calibri" panose="020F0502020204030204" pitchFamily="34" charset="0"/>
                          <a:cs typeface="Calibri" panose="020F0502020204030204" pitchFamily="34" charset="0"/>
                        </a:rPr>
                        <a:t>+ </a:t>
                      </a:r>
                      <a:r>
                        <a:rPr lang="en-US" sz="1800" dirty="0">
                          <a:solidFill>
                            <a:schemeClr val="bg2">
                              <a:lumMod val="50000"/>
                            </a:schemeClr>
                          </a:solidFill>
                          <a:latin typeface="Calibri" panose="020F0502020204030204" pitchFamily="34" charset="0"/>
                          <a:cs typeface="Calibri" panose="020F0502020204030204" pitchFamily="34" charset="0"/>
                        </a:rPr>
                        <a:t>A</a:t>
                      </a:r>
                      <a:r>
                        <a:rPr lang="en-GB" sz="1800" dirty="0">
                          <a:solidFill>
                            <a:schemeClr val="bg2">
                              <a:lumMod val="50000"/>
                            </a:schemeClr>
                          </a:solidFill>
                          <a:effectLst/>
                          <a:latin typeface="Calibri" panose="020F0502020204030204" pitchFamily="34" charset="0"/>
                          <a:ea typeface="Times New Roman" panose="02020603050405020304" pitchFamily="18" charset="0"/>
                          <a:cs typeface="Calibri" panose="020F0502020204030204" pitchFamily="34" charset="0"/>
                        </a:rPr>
                        <a:t>β</a:t>
                      </a:r>
                      <a:r>
                        <a:rPr lang="en-US" sz="1800" dirty="0">
                          <a:solidFill>
                            <a:schemeClr val="bg2">
                              <a:lumMod val="50000"/>
                            </a:schemeClr>
                          </a:solidFill>
                          <a:latin typeface="Calibri" panose="020F0502020204030204" pitchFamily="34" charset="0"/>
                          <a:cs typeface="Calibri" panose="020F0502020204030204" pitchFamily="34" charset="0"/>
                        </a:rPr>
                        <a:t>42/A</a:t>
                      </a:r>
                      <a:r>
                        <a:rPr lang="en-GB" sz="1800" dirty="0">
                          <a:solidFill>
                            <a:schemeClr val="bg2">
                              <a:lumMod val="50000"/>
                            </a:schemeClr>
                          </a:solidFill>
                          <a:effectLst/>
                          <a:latin typeface="Calibri" panose="020F0502020204030204" pitchFamily="34" charset="0"/>
                          <a:ea typeface="Times New Roman" panose="02020603050405020304" pitchFamily="18" charset="0"/>
                          <a:cs typeface="Calibri" panose="020F0502020204030204" pitchFamily="34" charset="0"/>
                        </a:rPr>
                        <a:t>β</a:t>
                      </a:r>
                      <a:r>
                        <a:rPr lang="en-US" sz="1800" dirty="0">
                          <a:solidFill>
                            <a:schemeClr val="bg2">
                              <a:lumMod val="50000"/>
                            </a:schemeClr>
                          </a:solidFill>
                          <a:latin typeface="Calibri" panose="020F0502020204030204" pitchFamily="34" charset="0"/>
                          <a:cs typeface="Calibri" panose="020F0502020204030204" pitchFamily="34" charset="0"/>
                        </a:rPr>
                        <a:t>40 </a:t>
                      </a:r>
                      <a:r>
                        <a:rPr lang="en-US" sz="1800" dirty="0">
                          <a:solidFill>
                            <a:schemeClr val="tx1"/>
                          </a:solidFill>
                          <a:latin typeface="Calibri" panose="020F0502020204030204" pitchFamily="34" charset="0"/>
                          <a:cs typeface="Calibri" panose="020F0502020204030204" pitchFamily="34" charset="0"/>
                        </a:rPr>
                        <a:t>+ </a:t>
                      </a:r>
                      <a:r>
                        <a:rPr lang="en-US" sz="1800" dirty="0">
                          <a:solidFill>
                            <a:schemeClr val="accent6">
                              <a:lumMod val="75000"/>
                            </a:schemeClr>
                          </a:solidFill>
                          <a:latin typeface="Calibri" panose="020F0502020204030204" pitchFamily="34" charset="0"/>
                          <a:cs typeface="Calibri" panose="020F0502020204030204" pitchFamily="34" charset="0"/>
                        </a:rPr>
                        <a:t>GFAP</a:t>
                      </a:r>
                      <a:r>
                        <a:rPr lang="en-US" sz="1800" dirty="0">
                          <a:solidFill>
                            <a:schemeClr val="tx1"/>
                          </a:solidFill>
                          <a:latin typeface="Calibri" panose="020F0502020204030204" pitchFamily="34" charset="0"/>
                          <a:cs typeface="Calibri" panose="020F0502020204030204" pitchFamily="34" charset="0"/>
                        </a:rPr>
                        <a:t> + </a:t>
                      </a:r>
                      <a:r>
                        <a:rPr lang="en-US" sz="1800" dirty="0">
                          <a:solidFill>
                            <a:srgbClr val="005493"/>
                          </a:solidFill>
                          <a:latin typeface="Calibri" panose="020F0502020204030204" pitchFamily="34" charset="0"/>
                          <a:cs typeface="Calibri" panose="020F0502020204030204" pitchFamily="34" charset="0"/>
                        </a:rPr>
                        <a:t>NfL</a:t>
                      </a:r>
                      <a:r>
                        <a:rPr lang="en-US" sz="1800" dirty="0">
                          <a:solidFill>
                            <a:schemeClr val="tx1"/>
                          </a:solidFill>
                          <a:latin typeface="Calibri" panose="020F0502020204030204" pitchFamily="34" charset="0"/>
                          <a:cs typeface="Calibri" panose="020F0502020204030204" pitchFamily="34" charset="0"/>
                        </a:rPr>
                        <a:t> + </a:t>
                      </a:r>
                      <a:r>
                        <a:rPr lang="en-US" sz="1800" dirty="0">
                          <a:solidFill>
                            <a:srgbClr val="7030A0"/>
                          </a:solidFill>
                          <a:latin typeface="Calibri" panose="020F0502020204030204" pitchFamily="34" charset="0"/>
                          <a:cs typeface="Calibri" panose="020F0502020204030204" pitchFamily="34" charset="0"/>
                        </a:rPr>
                        <a:t>Ptau-181</a:t>
                      </a:r>
                      <a:r>
                        <a:rPr lang="en-US" sz="1800" dirty="0">
                          <a:solidFill>
                            <a:schemeClr val="tx1"/>
                          </a:solidFill>
                          <a:latin typeface="Calibri" panose="020F0502020204030204" pitchFamily="34" charset="0"/>
                          <a:cs typeface="Calibri" panose="020F0502020204030204" pitchFamily="34" charset="0"/>
                        </a:rPr>
                        <a:t> + </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PRSnoAPOE + APOEe2 + APOEe4</a:t>
                      </a:r>
                      <a:endParaRPr lang="en-US" sz="1800" dirty="0">
                        <a:latin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a:latin typeface="Calibri" panose="020F0502020204030204" pitchFamily="34" charset="0"/>
                          <a:cs typeface="Calibri" panose="020F0502020204030204" pitchFamily="34" charset="0"/>
                        </a:rPr>
                        <a:t>0.81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a:latin typeface="Calibri" panose="020F0502020204030204" pitchFamily="34" charset="0"/>
                          <a:cs typeface="Calibri" panose="020F0502020204030204" pitchFamily="34" charset="0"/>
                        </a:rPr>
                        <a:t>0.29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6624402"/>
                  </a:ext>
                </a:extLst>
              </a:tr>
            </a:tbl>
          </a:graphicData>
        </a:graphic>
      </p:graphicFrame>
      <p:graphicFrame>
        <p:nvGraphicFramePr>
          <p:cNvPr id="6" name="Table 5">
            <a:extLst>
              <a:ext uri="{FF2B5EF4-FFF2-40B4-BE49-F238E27FC236}">
                <a16:creationId xmlns:a16="http://schemas.microsoft.com/office/drawing/2014/main" id="{E18F0FD4-053C-7C4D-941C-5E8A76B2C11A}"/>
              </a:ext>
            </a:extLst>
          </p:cNvPr>
          <p:cNvGraphicFramePr>
            <a:graphicFrameLocks noGrp="1"/>
          </p:cNvGraphicFramePr>
          <p:nvPr>
            <p:extLst>
              <p:ext uri="{D42A27DB-BD31-4B8C-83A1-F6EECF244321}">
                <p14:modId xmlns:p14="http://schemas.microsoft.com/office/powerpoint/2010/main" val="3797486425"/>
              </p:ext>
            </p:extLst>
          </p:nvPr>
        </p:nvGraphicFramePr>
        <p:xfrm>
          <a:off x="569342" y="4275121"/>
          <a:ext cx="9954884" cy="640080"/>
        </p:xfrm>
        <a:graphic>
          <a:graphicData uri="http://schemas.openxmlformats.org/drawingml/2006/table">
            <a:tbl>
              <a:tblPr bandRow="1">
                <a:tableStyleId>{5940675A-B579-460E-94D1-54222C63F5DA}</a:tableStyleId>
              </a:tblPr>
              <a:tblGrid>
                <a:gridCol w="2757897">
                  <a:extLst>
                    <a:ext uri="{9D8B030D-6E8A-4147-A177-3AD203B41FA5}">
                      <a16:colId xmlns:a16="http://schemas.microsoft.com/office/drawing/2014/main" val="3761549262"/>
                    </a:ext>
                  </a:extLst>
                </a:gridCol>
                <a:gridCol w="5236693">
                  <a:extLst>
                    <a:ext uri="{9D8B030D-6E8A-4147-A177-3AD203B41FA5}">
                      <a16:colId xmlns:a16="http://schemas.microsoft.com/office/drawing/2014/main" val="3359796317"/>
                    </a:ext>
                  </a:extLst>
                </a:gridCol>
                <a:gridCol w="980147">
                  <a:extLst>
                    <a:ext uri="{9D8B030D-6E8A-4147-A177-3AD203B41FA5}">
                      <a16:colId xmlns:a16="http://schemas.microsoft.com/office/drawing/2014/main" val="797751688"/>
                    </a:ext>
                  </a:extLst>
                </a:gridCol>
                <a:gridCol w="980147">
                  <a:extLst>
                    <a:ext uri="{9D8B030D-6E8A-4147-A177-3AD203B41FA5}">
                      <a16:colId xmlns:a16="http://schemas.microsoft.com/office/drawing/2014/main" val="1110162477"/>
                    </a:ext>
                  </a:extLst>
                </a:gridCol>
              </a:tblGrid>
              <a:tr h="576000">
                <a:tc>
                  <a:txBody>
                    <a:bodyPr/>
                    <a:lstStyle/>
                    <a:p>
                      <a:r>
                        <a:rPr lang="en-US" sz="1800" b="1" dirty="0">
                          <a:latin typeface="Calibri" panose="020F0502020204030204" pitchFamily="34" charset="0"/>
                          <a:cs typeface="Calibri" panose="020F0502020204030204" pitchFamily="34" charset="0"/>
                        </a:rPr>
                        <a:t>Stepwise regression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a:solidFill>
                            <a:srgbClr val="FF2F92"/>
                          </a:solidFill>
                          <a:latin typeface="Calibri" panose="020F0502020204030204" pitchFamily="34" charset="0"/>
                          <a:cs typeface="Calibri" panose="020F0502020204030204" pitchFamily="34" charset="0"/>
                        </a:rPr>
                        <a:t>A</a:t>
                      </a:r>
                      <a:r>
                        <a:rPr lang="en-GB" sz="1800" b="1" dirty="0">
                          <a:solidFill>
                            <a:srgbClr val="FF2F92"/>
                          </a:solidFill>
                          <a:effectLst/>
                          <a:latin typeface="Calibri" panose="020F0502020204030204" pitchFamily="34" charset="0"/>
                          <a:ea typeface="Times New Roman" panose="02020603050405020304" pitchFamily="18" charset="0"/>
                          <a:cs typeface="Calibri" panose="020F0502020204030204" pitchFamily="34" charset="0"/>
                        </a:rPr>
                        <a:t>β</a:t>
                      </a:r>
                      <a:r>
                        <a:rPr lang="en-US" sz="1800" b="1" dirty="0">
                          <a:solidFill>
                            <a:srgbClr val="FF2F92"/>
                          </a:solidFill>
                          <a:latin typeface="Calibri" panose="020F0502020204030204" pitchFamily="34" charset="0"/>
                          <a:cs typeface="Calibri" panose="020F0502020204030204" pitchFamily="34" charset="0"/>
                        </a:rPr>
                        <a:t>40 </a:t>
                      </a:r>
                      <a:r>
                        <a:rPr lang="en-US" sz="1800" b="1" dirty="0">
                          <a:latin typeface="Calibri" panose="020F0502020204030204" pitchFamily="34" charset="0"/>
                          <a:cs typeface="Calibri" panose="020F0502020204030204" pitchFamily="34" charset="0"/>
                        </a:rPr>
                        <a:t>+ </a:t>
                      </a:r>
                      <a:r>
                        <a:rPr lang="en-US" sz="1800" b="1" dirty="0">
                          <a:solidFill>
                            <a:schemeClr val="bg2">
                              <a:lumMod val="50000"/>
                            </a:schemeClr>
                          </a:solidFill>
                          <a:latin typeface="Calibri" panose="020F0502020204030204" pitchFamily="34" charset="0"/>
                          <a:cs typeface="Calibri" panose="020F0502020204030204" pitchFamily="34" charset="0"/>
                        </a:rPr>
                        <a:t>A</a:t>
                      </a:r>
                      <a:r>
                        <a:rPr lang="en-GB" sz="1800" b="1" dirty="0">
                          <a:solidFill>
                            <a:schemeClr val="bg2">
                              <a:lumMod val="50000"/>
                            </a:schemeClr>
                          </a:solidFill>
                          <a:effectLst/>
                          <a:latin typeface="Calibri" panose="020F0502020204030204" pitchFamily="34" charset="0"/>
                          <a:ea typeface="Times New Roman" panose="02020603050405020304" pitchFamily="18" charset="0"/>
                          <a:cs typeface="Calibri" panose="020F0502020204030204" pitchFamily="34" charset="0"/>
                        </a:rPr>
                        <a:t>β</a:t>
                      </a:r>
                      <a:r>
                        <a:rPr lang="en-US" sz="1800" b="1" dirty="0">
                          <a:solidFill>
                            <a:schemeClr val="bg2">
                              <a:lumMod val="50000"/>
                            </a:schemeClr>
                          </a:solidFill>
                          <a:latin typeface="Calibri" panose="020F0502020204030204" pitchFamily="34" charset="0"/>
                          <a:cs typeface="Calibri" panose="020F0502020204030204" pitchFamily="34" charset="0"/>
                        </a:rPr>
                        <a:t>42/A</a:t>
                      </a:r>
                      <a:r>
                        <a:rPr lang="en-GB" sz="1800" b="1" dirty="0">
                          <a:solidFill>
                            <a:schemeClr val="bg2">
                              <a:lumMod val="50000"/>
                            </a:schemeClr>
                          </a:solidFill>
                          <a:effectLst/>
                          <a:latin typeface="Calibri" panose="020F0502020204030204" pitchFamily="34" charset="0"/>
                          <a:ea typeface="Times New Roman" panose="02020603050405020304" pitchFamily="18" charset="0"/>
                          <a:cs typeface="Calibri" panose="020F0502020204030204" pitchFamily="34" charset="0"/>
                        </a:rPr>
                        <a:t>β</a:t>
                      </a:r>
                      <a:r>
                        <a:rPr lang="en-US" sz="1800" b="1" dirty="0">
                          <a:solidFill>
                            <a:schemeClr val="bg2">
                              <a:lumMod val="50000"/>
                            </a:schemeClr>
                          </a:solidFill>
                          <a:latin typeface="Calibri" panose="020F0502020204030204" pitchFamily="34" charset="0"/>
                          <a:cs typeface="Calibri" panose="020F0502020204030204" pitchFamily="34" charset="0"/>
                        </a:rPr>
                        <a:t>40 </a:t>
                      </a:r>
                      <a:r>
                        <a:rPr lang="en-US" sz="1800" b="1" dirty="0">
                          <a:latin typeface="Calibri" panose="020F0502020204030204" pitchFamily="34" charset="0"/>
                          <a:cs typeface="Calibri" panose="020F0502020204030204" pitchFamily="34" charset="0"/>
                        </a:rPr>
                        <a:t>+ </a:t>
                      </a:r>
                      <a:r>
                        <a:rPr lang="en-US" sz="1800" b="1" dirty="0">
                          <a:solidFill>
                            <a:schemeClr val="accent6">
                              <a:lumMod val="75000"/>
                            </a:schemeClr>
                          </a:solidFill>
                          <a:latin typeface="Calibri" panose="020F0502020204030204" pitchFamily="34" charset="0"/>
                          <a:cs typeface="Calibri" panose="020F0502020204030204" pitchFamily="34" charset="0"/>
                        </a:rPr>
                        <a:t>GFAP</a:t>
                      </a:r>
                      <a:r>
                        <a:rPr lang="en-US" sz="1800" b="1" dirty="0">
                          <a:latin typeface="Calibri" panose="020F0502020204030204" pitchFamily="34" charset="0"/>
                          <a:cs typeface="Calibri" panose="020F0502020204030204" pitchFamily="34" charset="0"/>
                        </a:rPr>
                        <a:t> + </a:t>
                      </a:r>
                      <a:r>
                        <a:rPr lang="en-US" sz="1800" b="1" dirty="0">
                          <a:solidFill>
                            <a:srgbClr val="005493"/>
                          </a:solidFill>
                          <a:latin typeface="Calibri" panose="020F0502020204030204" pitchFamily="34" charset="0"/>
                          <a:cs typeface="Calibri" panose="020F0502020204030204" pitchFamily="34" charset="0"/>
                        </a:rPr>
                        <a:t>NfL</a:t>
                      </a:r>
                      <a:r>
                        <a:rPr lang="en-US" sz="1800" b="1" dirty="0">
                          <a:latin typeface="Calibri" panose="020F0502020204030204" pitchFamily="34" charset="0"/>
                          <a:cs typeface="Calibri" panose="020F0502020204030204" pitchFamily="34" charset="0"/>
                        </a:rPr>
                        <a:t> + </a:t>
                      </a:r>
                    </a:p>
                    <a:p>
                      <a:pPr algn="ctr"/>
                      <a:r>
                        <a:rPr lang="en-US" sz="1800" b="1" dirty="0">
                          <a:latin typeface="Calibri" panose="020F0502020204030204" pitchFamily="34" charset="0"/>
                          <a:cs typeface="Calibri" panose="020F0502020204030204" pitchFamily="34" charset="0"/>
                        </a:rPr>
                        <a:t>PRSnoAPOE + APOEe2 + APOEe4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a:latin typeface="Calibri" panose="020F0502020204030204" pitchFamily="34" charset="0"/>
                          <a:cs typeface="Calibri" panose="020F0502020204030204" pitchFamily="34" charset="0"/>
                        </a:rPr>
                        <a:t>0.81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a:latin typeface="Calibri" panose="020F0502020204030204" pitchFamily="34" charset="0"/>
                          <a:cs typeface="Calibri" panose="020F0502020204030204" pitchFamily="34" charset="0"/>
                        </a:rPr>
                        <a:t>0.28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8452124"/>
                  </a:ext>
                </a:extLst>
              </a:tr>
            </a:tbl>
          </a:graphicData>
        </a:graphic>
      </p:graphicFrame>
    </p:spTree>
    <p:extLst>
      <p:ext uri="{BB962C8B-B14F-4D97-AF65-F5344CB8AC3E}">
        <p14:creationId xmlns:p14="http://schemas.microsoft.com/office/powerpoint/2010/main" val="1170002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1CFDE3-F0D1-21DF-076C-E72FF005594A}"/>
              </a:ext>
            </a:extLst>
          </p:cNvPr>
          <p:cNvSpPr>
            <a:spLocks noGrp="1"/>
          </p:cNvSpPr>
          <p:nvPr>
            <p:ph type="title"/>
          </p:nvPr>
        </p:nvSpPr>
        <p:spPr>
          <a:xfrm>
            <a:off x="934872" y="982272"/>
            <a:ext cx="3388419" cy="4560970"/>
          </a:xfrm>
        </p:spPr>
        <p:txBody>
          <a:bodyPr>
            <a:normAutofit/>
          </a:bodyPr>
          <a:lstStyle/>
          <a:p>
            <a:r>
              <a:rPr lang="en-US" sz="4000">
                <a:solidFill>
                  <a:srgbClr val="FFFFFF"/>
                </a:solidFill>
              </a:rPr>
              <a:t>AD and age</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5A701858-CF4B-9E3B-0D56-9E4BE8896414}"/>
              </a:ext>
            </a:extLst>
          </p:cNvPr>
          <p:cNvSpPr>
            <a:spLocks noGrp="1"/>
          </p:cNvSpPr>
          <p:nvPr>
            <p:ph idx="1"/>
          </p:nvPr>
        </p:nvSpPr>
        <p:spPr>
          <a:xfrm>
            <a:off x="5221862" y="1719618"/>
            <a:ext cx="5948831" cy="4334629"/>
          </a:xfrm>
        </p:spPr>
        <p:txBody>
          <a:bodyPr anchor="ctr">
            <a:noAutofit/>
          </a:bodyPr>
          <a:lstStyle/>
          <a:p>
            <a:r>
              <a:rPr lang="en-GB" sz="2200" dirty="0">
                <a:solidFill>
                  <a:schemeClr val="bg1"/>
                </a:solidFill>
              </a:rPr>
              <a:t>Dementia is primarily a disease of aging, with prevalence rates of dementia much higher in older age groups. </a:t>
            </a:r>
          </a:p>
          <a:p>
            <a:r>
              <a:rPr lang="en-GB" sz="2200" dirty="0">
                <a:solidFill>
                  <a:schemeClr val="bg1"/>
                </a:solidFill>
              </a:rPr>
              <a:t>The most common form of dementia is Alzheimer’s disease, accounting for around 62% of cases.</a:t>
            </a:r>
          </a:p>
          <a:p>
            <a:r>
              <a:rPr lang="en-US" sz="2200" dirty="0">
                <a:solidFill>
                  <a:schemeClr val="bg1"/>
                </a:solidFill>
              </a:rPr>
              <a:t>The pathologic definition of both disease and controls is different at different ages with a clear pathologic separation between cases and controls when both are below 65 but almost no separation between cases and controls at the age of 90</a:t>
            </a:r>
            <a:r>
              <a:rPr lang="en-GB" sz="2200" dirty="0">
                <a:solidFill>
                  <a:schemeClr val="bg1"/>
                </a:solidFill>
              </a:rPr>
              <a:t>.</a:t>
            </a:r>
            <a:endParaRPr lang="en-US" sz="2200" dirty="0">
              <a:solidFill>
                <a:schemeClr val="bg1"/>
              </a:solidFill>
            </a:endParaRPr>
          </a:p>
        </p:txBody>
      </p:sp>
    </p:spTree>
    <p:extLst>
      <p:ext uri="{BB962C8B-B14F-4D97-AF65-F5344CB8AC3E}">
        <p14:creationId xmlns:p14="http://schemas.microsoft.com/office/powerpoint/2010/main" val="333062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491E21-4BEE-094B-86BC-7FBFE88A9116}"/>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Overall Findings</a:t>
            </a:r>
          </a:p>
        </p:txBody>
      </p:sp>
      <p:sp>
        <p:nvSpPr>
          <p:cNvPr id="3" name="Content Placeholder 2">
            <a:extLst>
              <a:ext uri="{FF2B5EF4-FFF2-40B4-BE49-F238E27FC236}">
                <a16:creationId xmlns:a16="http://schemas.microsoft.com/office/drawing/2014/main" id="{26D9353E-5999-0A4C-BB74-3E243738186C}"/>
              </a:ext>
            </a:extLst>
          </p:cNvPr>
          <p:cNvSpPr>
            <a:spLocks noGrp="1"/>
          </p:cNvSpPr>
          <p:nvPr>
            <p:ph idx="1"/>
          </p:nvPr>
        </p:nvSpPr>
        <p:spPr>
          <a:xfrm>
            <a:off x="1367624" y="2490436"/>
            <a:ext cx="9708995" cy="3567173"/>
          </a:xfrm>
        </p:spPr>
        <p:txBody>
          <a:bodyPr anchor="ctr">
            <a:normAutofit/>
          </a:bodyPr>
          <a:lstStyle/>
          <a:p>
            <a:pPr marL="0" indent="0">
              <a:buNone/>
            </a:pPr>
            <a:r>
              <a:rPr lang="en-US" sz="2400"/>
              <a:t>Using multiple biomarkers reflects </a:t>
            </a:r>
            <a:r>
              <a:rPr lang="en-US" sz="2400" b="1"/>
              <a:t>different aspects </a:t>
            </a:r>
            <a:r>
              <a:rPr lang="en-US" sz="2400"/>
              <a:t>of AD pathology.</a:t>
            </a:r>
          </a:p>
          <a:p>
            <a:pPr marL="0" indent="0">
              <a:buNone/>
            </a:pPr>
            <a:endParaRPr lang="en-US" sz="2400"/>
          </a:p>
          <a:p>
            <a:pPr marL="0" indent="0">
              <a:buNone/>
            </a:pPr>
            <a:r>
              <a:rPr lang="en-US" sz="2400"/>
              <a:t>Age at collection was </a:t>
            </a:r>
            <a:r>
              <a:rPr lang="en-US" sz="2400" b="1"/>
              <a:t>significantly associated </a:t>
            </a:r>
            <a:r>
              <a:rPr lang="en-US" sz="2400"/>
              <a:t>with biomarker levels. </a:t>
            </a:r>
          </a:p>
          <a:p>
            <a:pPr marL="0" indent="0">
              <a:buNone/>
            </a:pPr>
            <a:r>
              <a:rPr lang="en-US" sz="2400"/>
              <a:t>Biomarkers were also associated with </a:t>
            </a:r>
            <a:r>
              <a:rPr lang="en-US" sz="2400" b="1"/>
              <a:t>age at onset </a:t>
            </a:r>
            <a:r>
              <a:rPr lang="en-US" sz="2400"/>
              <a:t>and </a:t>
            </a:r>
            <a:r>
              <a:rPr lang="en-US" sz="2400" b="1"/>
              <a:t>disease duration </a:t>
            </a:r>
            <a:r>
              <a:rPr lang="en-US" sz="2400"/>
              <a:t>in cases.</a:t>
            </a:r>
          </a:p>
          <a:p>
            <a:pPr marL="0" indent="0">
              <a:buNone/>
            </a:pPr>
            <a:endParaRPr lang="en-US" sz="2400"/>
          </a:p>
          <a:p>
            <a:pPr marL="0" indent="0">
              <a:buNone/>
            </a:pPr>
            <a:r>
              <a:rPr lang="en-US" sz="2400"/>
              <a:t>Biomarkers </a:t>
            </a:r>
            <a:r>
              <a:rPr lang="en-US" sz="2400" b="1"/>
              <a:t>capture variation not captured </a:t>
            </a:r>
            <a:r>
              <a:rPr lang="en-US" sz="2400"/>
              <a:t>by genetic factors and improve prediction models for AD.</a:t>
            </a:r>
          </a:p>
          <a:p>
            <a:pPr marL="0" indent="0">
              <a:buNone/>
            </a:pPr>
            <a:endParaRPr lang="en-US" sz="2400"/>
          </a:p>
        </p:txBody>
      </p:sp>
    </p:spTree>
    <p:extLst>
      <p:ext uri="{BB962C8B-B14F-4D97-AF65-F5344CB8AC3E}">
        <p14:creationId xmlns:p14="http://schemas.microsoft.com/office/powerpoint/2010/main" val="1857990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C91246-407C-5E48-86C1-A8E954751C10}"/>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b="1" kern="1200">
                <a:solidFill>
                  <a:srgbClr val="FFFFFF"/>
                </a:solidFill>
                <a:latin typeface="+mj-lt"/>
                <a:ea typeface="+mj-ea"/>
                <a:cs typeface="+mj-cs"/>
              </a:rPr>
              <a:t>In conclusion:</a:t>
            </a:r>
            <a:endParaRPr lang="en-US" sz="4000" b="1" kern="1200" dirty="0">
              <a:solidFill>
                <a:srgbClr val="FFFFFF"/>
              </a:solidFill>
              <a:highlight>
                <a:srgbClr val="FFFF00"/>
              </a:highlight>
              <a:latin typeface="+mj-lt"/>
              <a:ea typeface="+mj-ea"/>
              <a:cs typeface="+mj-cs"/>
            </a:endParaRPr>
          </a:p>
        </p:txBody>
      </p:sp>
      <p:graphicFrame>
        <p:nvGraphicFramePr>
          <p:cNvPr id="6" name="Text Placeholder 2">
            <a:extLst>
              <a:ext uri="{FF2B5EF4-FFF2-40B4-BE49-F238E27FC236}">
                <a16:creationId xmlns:a16="http://schemas.microsoft.com/office/drawing/2014/main" id="{D8BC6D37-B6A3-47BB-B5A9-7F424AD403DE}"/>
              </a:ext>
            </a:extLst>
          </p:cNvPr>
          <p:cNvGraphicFramePr/>
          <p:nvPr>
            <p:extLst>
              <p:ext uri="{D42A27DB-BD31-4B8C-83A1-F6EECF244321}">
                <p14:modId xmlns:p14="http://schemas.microsoft.com/office/powerpoint/2010/main" val="215499048"/>
              </p:ext>
            </p:extLst>
          </p:nvPr>
        </p:nvGraphicFramePr>
        <p:xfrm>
          <a:off x="397566" y="2232377"/>
          <a:ext cx="11449878" cy="4562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0078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9C565-93C5-D892-EC71-18E8E5107F0E}"/>
              </a:ext>
            </a:extLst>
          </p:cNvPr>
          <p:cNvSpPr>
            <a:spLocks noGrp="1"/>
          </p:cNvSpPr>
          <p:nvPr>
            <p:ph type="title"/>
          </p:nvPr>
        </p:nvSpPr>
        <p:spPr/>
        <p:txBody>
          <a:bodyPr/>
          <a:lstStyle/>
          <a:p>
            <a:r>
              <a:rPr lang="en-US" dirty="0"/>
              <a:t>PRS calculation software tools</a:t>
            </a:r>
          </a:p>
        </p:txBody>
      </p:sp>
      <p:sp>
        <p:nvSpPr>
          <p:cNvPr id="3" name="Content Placeholder 2">
            <a:extLst>
              <a:ext uri="{FF2B5EF4-FFF2-40B4-BE49-F238E27FC236}">
                <a16:creationId xmlns:a16="http://schemas.microsoft.com/office/drawing/2014/main" id="{AE87FC62-0E34-DAB6-4895-60EE22734FC0}"/>
              </a:ext>
            </a:extLst>
          </p:cNvPr>
          <p:cNvSpPr>
            <a:spLocks noGrp="1"/>
          </p:cNvSpPr>
          <p:nvPr>
            <p:ph idx="1"/>
          </p:nvPr>
        </p:nvSpPr>
        <p:spPr>
          <a:xfrm>
            <a:off x="838200" y="1825625"/>
            <a:ext cx="10515600" cy="4667250"/>
          </a:xfrm>
        </p:spPr>
        <p:txBody>
          <a:bodyPr>
            <a:normAutofit/>
          </a:bodyPr>
          <a:lstStyle/>
          <a:p>
            <a:pPr marL="0" indent="0">
              <a:buNone/>
            </a:pPr>
            <a:r>
              <a:rPr lang="en-GB" sz="2400" b="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PRS(C+T), </a:t>
            </a:r>
            <a:r>
              <a:rPr lang="en-GB" sz="2400" b="1" dirty="0" err="1">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PRSise</a:t>
            </a:r>
            <a:r>
              <a:rPr lang="en-GB" sz="2400" b="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 </a:t>
            </a:r>
            <a:r>
              <a:rPr lang="en-GB" sz="2400" b="1" dirty="0" err="1">
                <a:solidFill>
                  <a:schemeClr val="accent1">
                    <a:lumMod val="75000"/>
                  </a:schemeClr>
                </a:solidFill>
                <a:effectLst/>
                <a:ea typeface="Times New Roman" panose="02020603050405020304" pitchFamily="18" charset="0"/>
                <a:cs typeface="Arial" panose="020B0604020202020204" pitchFamily="34" charset="0"/>
              </a:rPr>
              <a:t>Euesden</a:t>
            </a:r>
            <a:r>
              <a:rPr lang="en-GB" sz="2400" b="1" dirty="0">
                <a:solidFill>
                  <a:schemeClr val="accent1">
                    <a:lumMod val="75000"/>
                  </a:schemeClr>
                </a:solidFill>
                <a:effectLst/>
              </a:rPr>
              <a:t> </a:t>
            </a:r>
            <a:r>
              <a:rPr lang="en-GB" sz="2400" b="1" dirty="0">
                <a:solidFill>
                  <a:schemeClr val="accent1">
                    <a:lumMod val="75000"/>
                  </a:schemeClr>
                </a:solidFill>
                <a:effectLst/>
                <a:ea typeface="Times New Roman" panose="02020603050405020304" pitchFamily="18" charset="0"/>
                <a:cs typeface="Arial" panose="020B0604020202020204" pitchFamily="34" charset="0"/>
              </a:rPr>
              <a:t>et al (2015) Bioinformatics</a:t>
            </a:r>
            <a:endParaRPr lang="en-GB" sz="2400" b="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GB" sz="1800" dirty="0">
                <a:latin typeface="Calibri" panose="020F0502020204030204" pitchFamily="34" charset="0"/>
                <a:cs typeface="Arial" panose="020B0604020202020204" pitchFamily="34" charset="0"/>
                <a:hlinkClick r:id="rId2"/>
              </a:rPr>
              <a:t>https://choishingwan.github.io/PRSice/</a:t>
            </a:r>
            <a:endParaRPr lang="en-GB" sz="1800" dirty="0">
              <a:latin typeface="Calibri" panose="020F0502020204030204" pitchFamily="34" charset="0"/>
              <a:cs typeface="Arial" panose="020B0604020202020204" pitchFamily="34" charset="0"/>
            </a:endParaRPr>
          </a:p>
          <a:p>
            <a:pPr marL="0" indent="0">
              <a:buNone/>
            </a:pPr>
            <a:endParaRPr lang="en-GB" sz="1000" b="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GB" sz="2400" b="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PRS-CS (1000G and UKBB), Ge et al (2019) </a:t>
            </a:r>
            <a:r>
              <a:rPr lang="en-GB" sz="2400" b="1" i="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Nat </a:t>
            </a:r>
            <a:r>
              <a:rPr lang="en-GB" sz="2400" b="1" i="1" dirty="0" err="1">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Commun</a:t>
            </a:r>
            <a:endParaRPr lang="en-GB" sz="2400" b="1" i="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GB" sz="1800" dirty="0">
                <a:solidFill>
                  <a:srgbClr val="222222"/>
                </a:solidFill>
                <a:effectLst/>
                <a:latin typeface="Calibri" panose="020F0502020204030204" pitchFamily="34" charset="0"/>
                <a:ea typeface="Calibri" panose="020F0502020204030204" pitchFamily="34" charset="0"/>
                <a:cs typeface="Arial" panose="020B0604020202020204" pitchFamily="34" charset="0"/>
                <a:hlinkClick r:id="rId3"/>
              </a:rPr>
              <a:t>https://github.com/getian107/PRScs</a:t>
            </a:r>
            <a:endParaRPr lang="en-GB" sz="1800" dirty="0">
              <a:solidFill>
                <a:srgbClr val="222222"/>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GB" sz="1800" dirty="0">
              <a:solidFill>
                <a:srgbClr val="222222"/>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GB" sz="2600" b="1" dirty="0" err="1">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quickPRS</a:t>
            </a:r>
            <a:r>
              <a:rPr lang="en-GB" sz="2600" b="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 </a:t>
            </a:r>
            <a:r>
              <a:rPr lang="en-GB" sz="2400" b="1" dirty="0">
                <a:solidFill>
                  <a:schemeClr val="accent1">
                    <a:lumMod val="75000"/>
                  </a:schemeClr>
                </a:solidFill>
                <a:effectLst/>
                <a:ea typeface="Times New Roman" panose="02020603050405020304" pitchFamily="18" charset="0"/>
                <a:cs typeface="Arial" panose="020B0604020202020204" pitchFamily="34" charset="0"/>
              </a:rPr>
              <a:t>Zhang</a:t>
            </a:r>
            <a:r>
              <a:rPr lang="en-GB" sz="2400" b="1" dirty="0">
                <a:solidFill>
                  <a:schemeClr val="accent1">
                    <a:lumMod val="75000"/>
                  </a:schemeClr>
                </a:solidFill>
                <a:effectLst/>
              </a:rPr>
              <a:t> </a:t>
            </a:r>
            <a:r>
              <a:rPr lang="en-GB" sz="2400" b="1" dirty="0">
                <a:solidFill>
                  <a:schemeClr val="accent1">
                    <a:lumMod val="75000"/>
                  </a:schemeClr>
                </a:solidFill>
                <a:effectLst/>
                <a:ea typeface="Times New Roman" panose="02020603050405020304" pitchFamily="18" charset="0"/>
                <a:cs typeface="Arial" panose="020B0604020202020204" pitchFamily="34" charset="0"/>
              </a:rPr>
              <a:t>et al (2021</a:t>
            </a:r>
            <a:r>
              <a:rPr lang="en-GB" sz="2600" b="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 </a:t>
            </a:r>
            <a:r>
              <a:rPr lang="en-GB" sz="2600" b="1" i="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Nat </a:t>
            </a:r>
            <a:r>
              <a:rPr lang="en-GB" sz="2600" b="1" i="1" dirty="0" err="1">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rPr>
              <a:t>Commun</a:t>
            </a:r>
            <a:endParaRPr lang="en-GB" sz="2600" b="1" i="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marL="0" indent="0">
              <a:buNone/>
            </a:pPr>
            <a:r>
              <a:rPr lang="en-GB" sz="1800" u="sng" dirty="0">
                <a:solidFill>
                  <a:srgbClr val="000000"/>
                </a:solidFill>
                <a:effectLst/>
                <a:latin typeface="Arial" panose="020B0604020202020204" pitchFamily="34" charset="0"/>
                <a:ea typeface="Aptos" panose="020B0004020202020204" pitchFamily="34" charset="0"/>
                <a:cs typeface="Times New Roman" panose="02020603050405020304" pitchFamily="18" charset="0"/>
                <a:hlinkClick r:id="rId4"/>
              </a:rPr>
              <a:t>https://dougspeed.com/quick-prs/</a:t>
            </a:r>
            <a:endParaRPr lang="en-GB" sz="1800" u="sng" dirty="0">
              <a:solidFill>
                <a:srgbClr val="000000"/>
              </a:solidFill>
              <a:effectLst/>
              <a:latin typeface="Arial" panose="020B0604020202020204" pitchFamily="34" charset="0"/>
              <a:ea typeface="Aptos" panose="020B0004020202020204" pitchFamily="34" charset="0"/>
              <a:cs typeface="Times New Roman" panose="02020603050405020304" pitchFamily="18" charset="0"/>
            </a:endParaRPr>
          </a:p>
          <a:p>
            <a:pPr marL="0" indent="0">
              <a:buNone/>
            </a:pPr>
            <a:endParaRPr lang="en-GB" sz="1800" b="1" i="1" u="sng"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n-GB" sz="2400" b="1" dirty="0" err="1">
                <a:solidFill>
                  <a:schemeClr val="accent1">
                    <a:lumMod val="75000"/>
                  </a:schemeClr>
                </a:solidFill>
                <a:effectLst/>
                <a:ea typeface="Calibri" panose="020F0502020204030204" pitchFamily="34" charset="0"/>
                <a:cs typeface="Arial" panose="020B0604020202020204" pitchFamily="34" charset="0"/>
              </a:rPr>
              <a:t>LDpred</a:t>
            </a:r>
            <a:r>
              <a:rPr lang="en-GB" sz="2400" b="1" dirty="0">
                <a:solidFill>
                  <a:schemeClr val="accent1">
                    <a:lumMod val="75000"/>
                  </a:schemeClr>
                </a:solidFill>
                <a:effectLst/>
                <a:ea typeface="Calibri" panose="020F0502020204030204" pitchFamily="34" charset="0"/>
                <a:cs typeface="Arial" panose="020B0604020202020204" pitchFamily="34" charset="0"/>
              </a:rPr>
              <a:t>, </a:t>
            </a:r>
            <a:r>
              <a:rPr lang="en-GB" sz="2400" b="1" dirty="0" err="1">
                <a:solidFill>
                  <a:schemeClr val="accent1">
                    <a:lumMod val="75000"/>
                  </a:schemeClr>
                </a:solidFill>
                <a:effectLst/>
                <a:ea typeface="Times New Roman" panose="02020603050405020304" pitchFamily="18" charset="0"/>
                <a:cs typeface="Arial" panose="020B0604020202020204" pitchFamily="34" charset="0"/>
              </a:rPr>
              <a:t>Prive</a:t>
            </a:r>
            <a:r>
              <a:rPr lang="en-GB" sz="2400" b="1" dirty="0">
                <a:solidFill>
                  <a:schemeClr val="accent1">
                    <a:lumMod val="75000"/>
                  </a:schemeClr>
                </a:solidFill>
                <a:effectLst/>
              </a:rPr>
              <a:t> </a:t>
            </a:r>
            <a:r>
              <a:rPr lang="en-GB" sz="2400" b="1" dirty="0">
                <a:solidFill>
                  <a:schemeClr val="accent1">
                    <a:lumMod val="75000"/>
                  </a:schemeClr>
                </a:solidFill>
                <a:effectLst/>
                <a:ea typeface="Times New Roman" panose="02020603050405020304" pitchFamily="18" charset="0"/>
                <a:cs typeface="Arial" panose="020B0604020202020204" pitchFamily="34" charset="0"/>
              </a:rPr>
              <a:t>et al (2020) Bioinformatics</a:t>
            </a:r>
          </a:p>
          <a:p>
            <a:pPr marL="0" indent="0">
              <a:buNone/>
            </a:pPr>
            <a:r>
              <a:rPr lang="en-GB" sz="1800" u="sng" dirty="0">
                <a:solidFill>
                  <a:srgbClr val="000000"/>
                </a:solidFill>
                <a:effectLst/>
                <a:latin typeface="Arial" panose="020B0604020202020204" pitchFamily="34" charset="0"/>
                <a:ea typeface="Aptos" panose="020B0004020202020204" pitchFamily="34" charset="0"/>
                <a:cs typeface="Times New Roman" panose="02020603050405020304" pitchFamily="18" charset="0"/>
                <a:hlinkClick r:id="rId5"/>
              </a:rPr>
              <a:t>choishingwan.github.io/PRS-Tutorial/ldpred/</a:t>
            </a:r>
            <a:endParaRPr lang="en-GB" sz="1800" u="sng" dirty="0">
              <a:solidFill>
                <a:srgbClr val="000000"/>
              </a:solidFill>
              <a:effectLst/>
              <a:latin typeface="Arial" panose="020B0604020202020204" pitchFamily="34" charset="0"/>
              <a:ea typeface="Aptos" panose="020B0004020202020204" pitchFamily="34" charset="0"/>
              <a:cs typeface="Times New Roman" panose="02020603050405020304" pitchFamily="18" charset="0"/>
            </a:endParaRPr>
          </a:p>
          <a:p>
            <a:pPr marL="0" indent="0">
              <a:buNone/>
            </a:pPr>
            <a:endParaRPr lang="en-GB" sz="1800" b="1" i="1"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GB" sz="2600" b="1" i="1" dirty="0">
              <a:solidFill>
                <a:schemeClr val="accent1">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707353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0387-1BF8-484E-C6E8-B63A256A71E4}"/>
              </a:ext>
            </a:extLst>
          </p:cNvPr>
          <p:cNvSpPr>
            <a:spLocks noGrp="1"/>
          </p:cNvSpPr>
          <p:nvPr>
            <p:ph type="title"/>
          </p:nvPr>
        </p:nvSpPr>
        <p:spPr/>
        <p:txBody>
          <a:bodyPr/>
          <a:lstStyle/>
          <a:p>
            <a:r>
              <a:rPr lang="en-US" dirty="0"/>
              <a:t>GWAS catalogs </a:t>
            </a:r>
          </a:p>
        </p:txBody>
      </p:sp>
      <p:sp>
        <p:nvSpPr>
          <p:cNvPr id="3" name="Content Placeholder 2">
            <a:extLst>
              <a:ext uri="{FF2B5EF4-FFF2-40B4-BE49-F238E27FC236}">
                <a16:creationId xmlns:a16="http://schemas.microsoft.com/office/drawing/2014/main" id="{74D15A34-88F0-4C3D-5553-96F9839AF665}"/>
              </a:ext>
            </a:extLst>
          </p:cNvPr>
          <p:cNvSpPr>
            <a:spLocks noGrp="1"/>
          </p:cNvSpPr>
          <p:nvPr>
            <p:ph idx="1"/>
          </p:nvPr>
        </p:nvSpPr>
        <p:spPr/>
        <p:txBody>
          <a:bodyPr>
            <a:normAutofit/>
          </a:bodyPr>
          <a:lstStyle/>
          <a:p>
            <a:endParaRPr lang="en-US" dirty="0"/>
          </a:p>
          <a:p>
            <a:pPr marL="0" indent="0">
              <a:buNone/>
            </a:pPr>
            <a:r>
              <a:rPr lang="en-US" dirty="0">
                <a:hlinkClick r:id="rId2"/>
              </a:rPr>
              <a:t>www.ebi.ac.uk/gwas/downloads/summary-statistics</a:t>
            </a:r>
            <a:endParaRPr lang="en-US" dirty="0"/>
          </a:p>
          <a:p>
            <a:pPr marL="0" indent="0">
              <a:buNone/>
            </a:pPr>
            <a:endParaRPr lang="en-US" sz="1050" dirty="0"/>
          </a:p>
          <a:p>
            <a:pPr marL="0" indent="0">
              <a:buNone/>
            </a:pPr>
            <a:endParaRPr lang="en-US" dirty="0"/>
          </a:p>
          <a:p>
            <a:pPr marL="0" indent="0">
              <a:buNone/>
            </a:pPr>
            <a:endParaRPr lang="en-US" dirty="0">
              <a:hlinkClick r:id="rId3"/>
            </a:endParaRPr>
          </a:p>
          <a:p>
            <a:pPr marL="0" indent="0">
              <a:buNone/>
            </a:pPr>
            <a:r>
              <a:rPr lang="en-US" dirty="0">
                <a:hlinkClick r:id="rId3"/>
              </a:rPr>
              <a:t>www.niagads.org/genomics/app/record/dataset/accessions</a:t>
            </a:r>
            <a:endParaRPr lang="en-US" dirty="0"/>
          </a:p>
          <a:p>
            <a:pPr marL="0" indent="0">
              <a:buNone/>
            </a:pPr>
            <a:endParaRPr lang="en-US" dirty="0"/>
          </a:p>
          <a:p>
            <a:pPr marL="0" indent="0">
              <a:buNone/>
            </a:pPr>
            <a:endParaRPr lang="en-US" dirty="0">
              <a:hlinkClick r:id="rId4"/>
            </a:endParaRPr>
          </a:p>
          <a:p>
            <a:pPr marL="0" indent="0">
              <a:buNone/>
            </a:pPr>
            <a:r>
              <a:rPr lang="en-US" dirty="0">
                <a:hlinkClick r:id="rId4"/>
              </a:rPr>
              <a:t>pgc.unc.edu/for-researchers/download-results/</a:t>
            </a:r>
            <a:endParaRPr lang="en-US" dirty="0"/>
          </a:p>
          <a:p>
            <a:pPr marL="0" indent="0">
              <a:buNone/>
            </a:pPr>
            <a:endParaRPr lang="en-US" dirty="0"/>
          </a:p>
        </p:txBody>
      </p:sp>
      <p:pic>
        <p:nvPicPr>
          <p:cNvPr id="5" name="Picture 4" descr="A close-up of a computer screen&#10;&#10;Description automatically generated">
            <a:extLst>
              <a:ext uri="{FF2B5EF4-FFF2-40B4-BE49-F238E27FC236}">
                <a16:creationId xmlns:a16="http://schemas.microsoft.com/office/drawing/2014/main" id="{6D2F6A79-97B3-2C17-57E2-07C6D6ABD9E4}"/>
              </a:ext>
            </a:extLst>
          </p:cNvPr>
          <p:cNvPicPr>
            <a:picLocks noChangeAspect="1"/>
          </p:cNvPicPr>
          <p:nvPr/>
        </p:nvPicPr>
        <p:blipFill>
          <a:blip r:embed="rId5"/>
          <a:stretch>
            <a:fillRect/>
          </a:stretch>
        </p:blipFill>
        <p:spPr>
          <a:xfrm>
            <a:off x="838200" y="1433725"/>
            <a:ext cx="4765431" cy="909688"/>
          </a:xfrm>
          <a:prstGeom prst="rect">
            <a:avLst/>
          </a:prstGeom>
        </p:spPr>
      </p:pic>
      <p:pic>
        <p:nvPicPr>
          <p:cNvPr id="9" name="Picture 8" descr="A close-up of a grey and yellow line&#10;&#10;Description automatically generated">
            <a:extLst>
              <a:ext uri="{FF2B5EF4-FFF2-40B4-BE49-F238E27FC236}">
                <a16:creationId xmlns:a16="http://schemas.microsoft.com/office/drawing/2014/main" id="{C82B178C-F73C-1A2F-8AAB-7C2CA09343EA}"/>
              </a:ext>
            </a:extLst>
          </p:cNvPr>
          <p:cNvPicPr>
            <a:picLocks noChangeAspect="1"/>
          </p:cNvPicPr>
          <p:nvPr/>
        </p:nvPicPr>
        <p:blipFill>
          <a:blip r:embed="rId6"/>
          <a:stretch>
            <a:fillRect/>
          </a:stretch>
        </p:blipFill>
        <p:spPr>
          <a:xfrm>
            <a:off x="912993" y="2993126"/>
            <a:ext cx="7772400" cy="1228674"/>
          </a:xfrm>
          <a:prstGeom prst="rect">
            <a:avLst/>
          </a:prstGeom>
        </p:spPr>
      </p:pic>
      <p:pic>
        <p:nvPicPr>
          <p:cNvPr id="11" name="Picture 10" descr="A blue and white logo&#10;&#10;Description automatically generated">
            <a:extLst>
              <a:ext uri="{FF2B5EF4-FFF2-40B4-BE49-F238E27FC236}">
                <a16:creationId xmlns:a16="http://schemas.microsoft.com/office/drawing/2014/main" id="{AD5BE5CD-C600-A547-61AB-82A9F0B38CE6}"/>
              </a:ext>
            </a:extLst>
          </p:cNvPr>
          <p:cNvPicPr>
            <a:picLocks noChangeAspect="1"/>
          </p:cNvPicPr>
          <p:nvPr/>
        </p:nvPicPr>
        <p:blipFill>
          <a:blip r:embed="rId7"/>
          <a:stretch>
            <a:fillRect/>
          </a:stretch>
        </p:blipFill>
        <p:spPr>
          <a:xfrm>
            <a:off x="550497" y="4835792"/>
            <a:ext cx="2837473" cy="964517"/>
          </a:xfrm>
          <a:prstGeom prst="rect">
            <a:avLst/>
          </a:prstGeom>
        </p:spPr>
      </p:pic>
    </p:spTree>
    <p:extLst>
      <p:ext uri="{BB962C8B-B14F-4D97-AF65-F5344CB8AC3E}">
        <p14:creationId xmlns:p14="http://schemas.microsoft.com/office/powerpoint/2010/main" val="2486686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0018-A879-2F4A-AC4C-D54001ADD197}"/>
              </a:ext>
            </a:extLst>
          </p:cNvPr>
          <p:cNvSpPr>
            <a:spLocks noGrp="1"/>
          </p:cNvSpPr>
          <p:nvPr>
            <p:ph type="title"/>
          </p:nvPr>
        </p:nvSpPr>
        <p:spPr>
          <a:xfrm>
            <a:off x="1084410" y="1389888"/>
            <a:ext cx="5814240" cy="4956047"/>
          </a:xfrm>
        </p:spPr>
        <p:txBody>
          <a:bodyPr vert="horz" lIns="91440" tIns="45720" rIns="91440" bIns="45720" rtlCol="0" anchor="b">
            <a:normAutofit/>
          </a:bodyPr>
          <a:lstStyle/>
          <a:p>
            <a:r>
              <a:rPr lang="en-US" sz="4000" b="1" dirty="0"/>
              <a:t>Acknowledgements</a:t>
            </a:r>
            <a:br>
              <a:rPr lang="en-US" sz="4000" b="1" dirty="0"/>
            </a:br>
            <a:br>
              <a:rPr lang="en-US" sz="4000" b="1" dirty="0"/>
            </a:br>
            <a:br>
              <a:rPr lang="en-US" sz="4000" b="1" dirty="0"/>
            </a:br>
            <a:br>
              <a:rPr lang="en-US" sz="4000" b="1" dirty="0"/>
            </a:br>
            <a:br>
              <a:rPr lang="en-US" sz="4000" b="1" dirty="0"/>
            </a:br>
            <a:br>
              <a:rPr lang="en-US" sz="4000" b="1" dirty="0"/>
            </a:br>
            <a:endParaRPr lang="en-US" sz="4000" b="1" dirty="0"/>
          </a:p>
        </p:txBody>
      </p:sp>
      <p:pic>
        <p:nvPicPr>
          <p:cNvPr id="13" name="Picture 12">
            <a:extLst>
              <a:ext uri="{FF2B5EF4-FFF2-40B4-BE49-F238E27FC236}">
                <a16:creationId xmlns:a16="http://schemas.microsoft.com/office/drawing/2014/main" id="{BBBE1A85-8A02-5B4C-8F58-0E9E52F2D79A}"/>
              </a:ext>
            </a:extLst>
          </p:cNvPr>
          <p:cNvPicPr>
            <a:picLocks noChangeAspect="1"/>
          </p:cNvPicPr>
          <p:nvPr/>
        </p:nvPicPr>
        <p:blipFill>
          <a:blip r:embed="rId2"/>
          <a:stretch>
            <a:fillRect/>
          </a:stretch>
        </p:blipFill>
        <p:spPr>
          <a:xfrm>
            <a:off x="956180" y="3219841"/>
            <a:ext cx="9258147" cy="1296139"/>
          </a:xfrm>
          <a:prstGeom prst="rect">
            <a:avLst/>
          </a:prstGeom>
        </p:spPr>
      </p:pic>
      <p:pic>
        <p:nvPicPr>
          <p:cNvPr id="15" name="Picture 14" descr="logo.png">
            <a:extLst>
              <a:ext uri="{FF2B5EF4-FFF2-40B4-BE49-F238E27FC236}">
                <a16:creationId xmlns:a16="http://schemas.microsoft.com/office/drawing/2014/main" id="{76A378A8-B6B9-F940-980B-843DDE94C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171" y="4648327"/>
            <a:ext cx="1354156" cy="688178"/>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1" name="Picture 10">
            <a:extLst>
              <a:ext uri="{FF2B5EF4-FFF2-40B4-BE49-F238E27FC236}">
                <a16:creationId xmlns:a16="http://schemas.microsoft.com/office/drawing/2014/main" id="{C50DB7AD-A6EF-D148-8D75-B7FE51391580}"/>
              </a:ext>
            </a:extLst>
          </p:cNvPr>
          <p:cNvPicPr>
            <a:picLocks noChangeAspect="1"/>
          </p:cNvPicPr>
          <p:nvPr/>
        </p:nvPicPr>
        <p:blipFill>
          <a:blip r:embed="rId4"/>
          <a:stretch>
            <a:fillRect/>
          </a:stretch>
        </p:blipFill>
        <p:spPr>
          <a:xfrm>
            <a:off x="4269353" y="4607993"/>
            <a:ext cx="853610" cy="820525"/>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5" name="Rectangle 4">
            <a:extLst>
              <a:ext uri="{FF2B5EF4-FFF2-40B4-BE49-F238E27FC236}">
                <a16:creationId xmlns:a16="http://schemas.microsoft.com/office/drawing/2014/main" id="{4E512616-6A96-1441-8029-AAD433B4F049}"/>
              </a:ext>
            </a:extLst>
          </p:cNvPr>
          <p:cNvSpPr/>
          <p:nvPr/>
        </p:nvSpPr>
        <p:spPr>
          <a:xfrm>
            <a:off x="5585254" y="0"/>
            <a:ext cx="1544595" cy="1235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Icon&#10;&#10;Description automatically generated with medium confidence">
            <a:extLst>
              <a:ext uri="{FF2B5EF4-FFF2-40B4-BE49-F238E27FC236}">
                <a16:creationId xmlns:a16="http://schemas.microsoft.com/office/drawing/2014/main" id="{D86D6995-F3C6-5C4B-A07C-D6080BA73391}"/>
              </a:ext>
            </a:extLst>
          </p:cNvPr>
          <p:cNvPicPr>
            <a:picLocks noChangeAspect="1"/>
          </p:cNvPicPr>
          <p:nvPr/>
        </p:nvPicPr>
        <p:blipFill>
          <a:blip r:embed="rId5"/>
          <a:stretch>
            <a:fillRect/>
          </a:stretch>
        </p:blipFill>
        <p:spPr>
          <a:xfrm>
            <a:off x="5751066" y="4607993"/>
            <a:ext cx="2319117" cy="770122"/>
          </a:xfrm>
          <a:prstGeom prst="rect">
            <a:avLst/>
          </a:prstGeom>
        </p:spPr>
      </p:pic>
    </p:spTree>
    <p:extLst>
      <p:ext uri="{BB962C8B-B14F-4D97-AF65-F5344CB8AC3E}">
        <p14:creationId xmlns:p14="http://schemas.microsoft.com/office/powerpoint/2010/main" val="3521768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8243-B9AD-0AAE-6BDF-5BD2A3A9DE29}"/>
              </a:ext>
            </a:extLst>
          </p:cNvPr>
          <p:cNvSpPr>
            <a:spLocks noGrp="1"/>
          </p:cNvSpPr>
          <p:nvPr>
            <p:ph type="ctrTitle"/>
          </p:nvPr>
        </p:nvSpPr>
        <p:spPr/>
        <p:txBody>
          <a:bodyPr/>
          <a:lstStyle/>
          <a:p>
            <a:r>
              <a:rPr lang="en-GB" dirty="0"/>
              <a:t>Practical Session</a:t>
            </a:r>
          </a:p>
        </p:txBody>
      </p:sp>
      <p:sp>
        <p:nvSpPr>
          <p:cNvPr id="3" name="Subtitle 2">
            <a:extLst>
              <a:ext uri="{FF2B5EF4-FFF2-40B4-BE49-F238E27FC236}">
                <a16:creationId xmlns:a16="http://schemas.microsoft.com/office/drawing/2014/main" id="{957EB06F-B31D-31FB-A944-C100778144F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16263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E4CD-FF02-EFC2-66C1-9C8615761874}"/>
              </a:ext>
            </a:extLst>
          </p:cNvPr>
          <p:cNvSpPr>
            <a:spLocks noGrp="1"/>
          </p:cNvSpPr>
          <p:nvPr>
            <p:ph type="title"/>
          </p:nvPr>
        </p:nvSpPr>
        <p:spPr/>
        <p:txBody>
          <a:bodyPr/>
          <a:lstStyle/>
          <a:p>
            <a:r>
              <a:rPr lang="en-GB" dirty="0"/>
              <a:t>PRS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F490A2-3580-C240-690F-CAA2903BB4D1}"/>
                  </a:ext>
                </a:extLst>
              </p:cNvPr>
              <p:cNvSpPr>
                <a:spLocks noGrp="1"/>
              </p:cNvSpPr>
              <p:nvPr>
                <p:ph idx="1"/>
              </p:nvPr>
            </p:nvSpPr>
            <p:spPr>
              <a:xfrm>
                <a:off x="838200" y="1492470"/>
                <a:ext cx="10515600" cy="5097516"/>
              </a:xfrm>
            </p:spPr>
            <p:txBody>
              <a:bodyPr>
                <a:normAutofit fontScale="85000" lnSpcReduction="10000"/>
              </a:bodyPr>
              <a:lstStyle/>
              <a:p>
                <a:r>
                  <a:rPr lang="en-GB" sz="2800" spc="30" dirty="0">
                    <a:cs typeface="Tahoma"/>
                  </a:rPr>
                  <a:t>PRS</a:t>
                </a:r>
                <a:r>
                  <a:rPr lang="en-GB" sz="2800" spc="25" dirty="0">
                    <a:cs typeface="Tahoma"/>
                  </a:rPr>
                  <a:t> </a:t>
                </a:r>
                <a:r>
                  <a:rPr lang="en-GB" sz="2800" spc="-35" dirty="0">
                    <a:cs typeface="Tahoma"/>
                  </a:rPr>
                  <a:t>is</a:t>
                </a:r>
                <a:r>
                  <a:rPr lang="en-GB" sz="2800" spc="25" dirty="0">
                    <a:cs typeface="Tahoma"/>
                  </a:rPr>
                  <a:t> </a:t>
                </a:r>
                <a:r>
                  <a:rPr lang="en-GB" sz="2800" spc="-45" dirty="0">
                    <a:cs typeface="Tahoma"/>
                  </a:rPr>
                  <a:t>computed</a:t>
                </a:r>
                <a:r>
                  <a:rPr lang="en-GB" sz="2800" spc="25" dirty="0">
                    <a:cs typeface="Tahoma"/>
                  </a:rPr>
                  <a:t> </a:t>
                </a:r>
                <a:r>
                  <a:rPr lang="en-GB" sz="2800" spc="-50" dirty="0">
                    <a:cs typeface="Tahoma"/>
                  </a:rPr>
                  <a:t>using</a:t>
                </a:r>
                <a:r>
                  <a:rPr lang="en-GB" sz="2800" spc="30" dirty="0">
                    <a:cs typeface="Tahoma"/>
                  </a:rPr>
                  <a:t> </a:t>
                </a:r>
                <a:r>
                  <a:rPr lang="en-GB" sz="2800" spc="-55" dirty="0">
                    <a:cs typeface="Tahoma"/>
                  </a:rPr>
                  <a:t>two</a:t>
                </a:r>
                <a:r>
                  <a:rPr lang="en-GB" sz="2800" spc="20" dirty="0">
                    <a:cs typeface="Tahoma"/>
                  </a:rPr>
                  <a:t> </a:t>
                </a:r>
                <a:r>
                  <a:rPr lang="en-GB" sz="2800" spc="-50" dirty="0">
                    <a:cs typeface="Tahoma"/>
                  </a:rPr>
                  <a:t>independent</a:t>
                </a:r>
                <a:r>
                  <a:rPr lang="en-GB" sz="2800" spc="25" dirty="0">
                    <a:cs typeface="Tahoma"/>
                  </a:rPr>
                  <a:t> </a:t>
                </a:r>
                <a:r>
                  <a:rPr lang="en-GB" sz="2800" spc="-5" dirty="0">
                    <a:cs typeface="Tahoma"/>
                  </a:rPr>
                  <a:t>GWAS</a:t>
                </a:r>
                <a:r>
                  <a:rPr lang="en-GB" sz="2800" spc="25" dirty="0">
                    <a:cs typeface="Tahoma"/>
                  </a:rPr>
                  <a:t> </a:t>
                </a:r>
                <a:r>
                  <a:rPr lang="en-GB" sz="2800" spc="-45" dirty="0">
                    <a:cs typeface="Tahoma"/>
                  </a:rPr>
                  <a:t>datasets.</a:t>
                </a:r>
                <a:r>
                  <a:rPr lang="en-GB" sz="2800" spc="145" dirty="0">
                    <a:cs typeface="Tahoma"/>
                  </a:rPr>
                  <a:t> </a:t>
                </a:r>
                <a:r>
                  <a:rPr lang="en-GB" dirty="0"/>
                  <a:t>𝛃</a:t>
                </a:r>
                <a:r>
                  <a:rPr lang="en-GB" sz="3200" i="1" spc="-44" baseline="-10416" dirty="0"/>
                  <a:t>k</a:t>
                </a:r>
                <a:r>
                  <a:rPr lang="en-GB" sz="3200" i="1" spc="82" baseline="-10416" dirty="0">
                    <a:cs typeface="Trebuchet MS"/>
                  </a:rPr>
                  <a:t> </a:t>
                </a:r>
                <a:r>
                  <a:rPr lang="en-GB" sz="2800" spc="-35" dirty="0">
                    <a:cs typeface="Tahoma"/>
                  </a:rPr>
                  <a:t>is </a:t>
                </a:r>
                <a:r>
                  <a:rPr lang="en-GB" sz="2800" spc="-330" dirty="0">
                    <a:cs typeface="Tahoma"/>
                  </a:rPr>
                  <a:t> </a:t>
                </a:r>
                <a:r>
                  <a:rPr lang="en-GB" sz="2800" spc="-40" dirty="0">
                    <a:cs typeface="Tahoma"/>
                  </a:rPr>
                  <a:t>from</a:t>
                </a:r>
                <a:r>
                  <a:rPr lang="en-GB" sz="2800" spc="15" dirty="0">
                    <a:cs typeface="Tahoma"/>
                  </a:rPr>
                  <a:t> </a:t>
                </a:r>
                <a:r>
                  <a:rPr lang="en-GB" sz="2800" spc="-40" dirty="0">
                    <a:cs typeface="Tahoma"/>
                  </a:rPr>
                  <a:t>the</a:t>
                </a:r>
                <a:r>
                  <a:rPr lang="en-GB" sz="2800" spc="20" dirty="0">
                    <a:cs typeface="Tahoma"/>
                  </a:rPr>
                  <a:t> </a:t>
                </a:r>
                <a:r>
                  <a:rPr lang="en-GB" sz="2800" spc="-45" dirty="0">
                    <a:cs typeface="Tahoma"/>
                  </a:rPr>
                  <a:t>discovery</a:t>
                </a:r>
                <a:r>
                  <a:rPr lang="en-GB" sz="2800" spc="20" dirty="0">
                    <a:cs typeface="Tahoma"/>
                  </a:rPr>
                  <a:t> </a:t>
                </a:r>
                <a:r>
                  <a:rPr lang="en-GB" sz="2800" spc="-50" dirty="0">
                    <a:cs typeface="Tahoma"/>
                  </a:rPr>
                  <a:t>set</a:t>
                </a:r>
                <a:r>
                  <a:rPr lang="en-GB" sz="2800" spc="20" dirty="0">
                    <a:cs typeface="Tahoma"/>
                  </a:rPr>
                  <a:t> </a:t>
                </a:r>
                <a:r>
                  <a:rPr lang="en-GB" sz="2800" spc="-55" dirty="0">
                    <a:cs typeface="Tahoma"/>
                  </a:rPr>
                  <a:t>and</a:t>
                </a:r>
                <a:r>
                  <a:rPr lang="en-GB" sz="2800" spc="10" dirty="0">
                    <a:cs typeface="Tahoma"/>
                  </a:rPr>
                  <a:t> </a:t>
                </a:r>
                <a:r>
                  <a:rPr lang="en-GB" sz="2800" i="1" spc="-25" dirty="0" err="1">
                    <a:cs typeface="Calibri"/>
                  </a:rPr>
                  <a:t>n</a:t>
                </a:r>
                <a:r>
                  <a:rPr lang="en-GB" sz="2800" i="1" spc="-25" baseline="-25000" dirty="0" err="1">
                    <a:cs typeface="Calibri"/>
                  </a:rPr>
                  <a:t>SNPk</a:t>
                </a:r>
                <a:r>
                  <a:rPr lang="en-GB" sz="2800" i="1" spc="-25" baseline="30000" dirty="0">
                    <a:cs typeface="Calibri"/>
                  </a:rPr>
                  <a:t>(</a:t>
                </a:r>
                <a:r>
                  <a:rPr lang="en-GB" sz="2800" i="1" spc="-25" baseline="30000" dirty="0" err="1">
                    <a:cs typeface="Calibri"/>
                  </a:rPr>
                  <a:t>i</a:t>
                </a:r>
                <a:r>
                  <a:rPr lang="en-GB" i="1" spc="-25" baseline="30000" dirty="0">
                    <a:cs typeface="Calibri"/>
                  </a:rPr>
                  <a:t>)</a:t>
                </a:r>
                <a:r>
                  <a:rPr lang="en-GB" sz="3200" i="1" spc="60" baseline="-10416" dirty="0">
                    <a:cs typeface="Trebuchet MS"/>
                  </a:rPr>
                  <a:t> </a:t>
                </a:r>
                <a:r>
                  <a:rPr lang="en-GB" sz="2800" spc="-35" dirty="0">
                    <a:cs typeface="Tahoma"/>
                  </a:rPr>
                  <a:t>is</a:t>
                </a:r>
                <a:r>
                  <a:rPr lang="en-GB" sz="2800" spc="20" dirty="0">
                    <a:cs typeface="Tahoma"/>
                  </a:rPr>
                  <a:t> </a:t>
                </a:r>
                <a:r>
                  <a:rPr lang="en-GB" sz="2800" spc="-40" dirty="0">
                    <a:cs typeface="Tahoma"/>
                  </a:rPr>
                  <a:t>from</a:t>
                </a:r>
                <a:r>
                  <a:rPr lang="en-GB" sz="2800" spc="20" dirty="0">
                    <a:cs typeface="Tahoma"/>
                  </a:rPr>
                  <a:t> </a:t>
                </a:r>
                <a:r>
                  <a:rPr lang="en-GB" sz="2800" spc="-40" dirty="0">
                    <a:cs typeface="Tahoma"/>
                  </a:rPr>
                  <a:t>the</a:t>
                </a:r>
                <a:r>
                  <a:rPr lang="en-GB" sz="2800" spc="15" dirty="0">
                    <a:cs typeface="Tahoma"/>
                  </a:rPr>
                  <a:t> </a:t>
                </a:r>
                <a:r>
                  <a:rPr lang="en-GB" sz="2800" spc="-30" dirty="0">
                    <a:cs typeface="Tahoma"/>
                  </a:rPr>
                  <a:t>test</a:t>
                </a:r>
                <a:r>
                  <a:rPr lang="en-GB" sz="2800" spc="10" dirty="0">
                    <a:cs typeface="Tahoma"/>
                  </a:rPr>
                  <a:t> </a:t>
                </a:r>
                <a:r>
                  <a:rPr lang="en-GB" sz="2800" spc="-45" dirty="0">
                    <a:cs typeface="Tahoma"/>
                  </a:rPr>
                  <a:t>set.</a:t>
                </a:r>
                <a:endParaRPr lang="en-GB" sz="2800" dirty="0">
                  <a:cs typeface="Tahoma"/>
                </a:endParaRP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pt-BR" altLang="zh-CN" sz="2800" i="1" smtClean="0">
                              <a:latin typeface="Cambria Math" panose="02040503050406030204" pitchFamily="18" charset="0"/>
                              <a:ea typeface="SimSun" pitchFamily="2" charset="-122"/>
                              <a:cs typeface="Times New Roman" panose="02020603050405020304" pitchFamily="18" charset="0"/>
                            </a:rPr>
                          </m:ctrlPr>
                        </m:sSubPr>
                        <m:e>
                          <m:r>
                            <a:rPr lang="en-GB" altLang="zh-CN" sz="2800" b="0" i="1" smtClean="0">
                              <a:latin typeface="Cambria Math" panose="02040503050406030204" pitchFamily="18" charset="0"/>
                              <a:ea typeface="SimSun" pitchFamily="2" charset="-122"/>
                              <a:cs typeface="Times New Roman" panose="02020603050405020304" pitchFamily="18" charset="0"/>
                            </a:rPr>
                            <m:t>           </m:t>
                          </m:r>
                          <m:r>
                            <a:rPr lang="en-GB" altLang="zh-CN" sz="2800" i="1">
                              <a:latin typeface="Cambria Math" panose="02040503050406030204" pitchFamily="18" charset="0"/>
                              <a:ea typeface="SimSun" pitchFamily="2" charset="-122"/>
                              <a:cs typeface="Times New Roman" panose="02020603050405020304" pitchFamily="18" charset="0"/>
                            </a:rPr>
                            <m:t>𝑃</m:t>
                          </m:r>
                          <m:r>
                            <a:rPr lang="en-GB" altLang="zh-CN" sz="2800" b="0" i="1" smtClean="0">
                              <a:latin typeface="Cambria Math" panose="02040503050406030204" pitchFamily="18" charset="0"/>
                              <a:ea typeface="SimSun" pitchFamily="2" charset="-122"/>
                              <a:cs typeface="Times New Roman" panose="02020603050405020304" pitchFamily="18" charset="0"/>
                            </a:rPr>
                            <m:t>𝑅</m:t>
                          </m:r>
                          <m:r>
                            <a:rPr lang="en-GB" altLang="zh-CN" sz="2800" i="1">
                              <a:latin typeface="Cambria Math" panose="02040503050406030204" pitchFamily="18" charset="0"/>
                              <a:ea typeface="SimSun" pitchFamily="2" charset="-122"/>
                              <a:cs typeface="Times New Roman" panose="02020603050405020304" pitchFamily="18" charset="0"/>
                            </a:rPr>
                            <m:t>𝑆</m:t>
                          </m:r>
                        </m:e>
                        <m:sub>
                          <m:r>
                            <a:rPr lang="en-GB" altLang="zh-CN" sz="2800" i="1">
                              <a:latin typeface="Cambria Math" panose="02040503050406030204" pitchFamily="18" charset="0"/>
                              <a:ea typeface="SimSun" pitchFamily="2" charset="-122"/>
                              <a:cs typeface="Times New Roman" panose="02020603050405020304" pitchFamily="18" charset="0"/>
                            </a:rPr>
                            <m:t>𝑖</m:t>
                          </m:r>
                        </m:sub>
                      </m:sSub>
                      <m:r>
                        <a:rPr lang="pt-BR" altLang="zh-CN" sz="2800" i="1">
                          <a:latin typeface="Cambria Math" panose="02040503050406030204" pitchFamily="18" charset="0"/>
                          <a:ea typeface="SimSun" pitchFamily="2" charset="-122"/>
                          <a:cs typeface="Times New Roman" panose="02020603050405020304" pitchFamily="18" charset="0"/>
                        </a:rPr>
                        <m:t>=</m:t>
                      </m:r>
                      <m:nary>
                        <m:naryPr>
                          <m:chr m:val="∑"/>
                          <m:ctrlPr>
                            <a:rPr lang="pt-BR" altLang="zh-CN" sz="2800" i="1">
                              <a:latin typeface="Cambria Math" panose="02040503050406030204" pitchFamily="18" charset="0"/>
                              <a:ea typeface="SimSun" pitchFamily="2" charset="-122"/>
                              <a:cs typeface="Times New Roman" panose="02020603050405020304" pitchFamily="18" charset="0"/>
                            </a:rPr>
                          </m:ctrlPr>
                        </m:naryPr>
                        <m:sub>
                          <m:r>
                            <m:rPr>
                              <m:brk m:alnAt="23"/>
                            </m:rPr>
                            <a:rPr lang="en-GB" altLang="zh-CN" sz="2800" i="1">
                              <a:latin typeface="Cambria Math" panose="02040503050406030204" pitchFamily="18" charset="0"/>
                              <a:ea typeface="SimSun" pitchFamily="2" charset="-122"/>
                              <a:cs typeface="Times New Roman" panose="02020603050405020304" pitchFamily="18" charset="0"/>
                            </a:rPr>
                            <m:t>𝑘</m:t>
                          </m:r>
                          <m:r>
                            <a:rPr lang="pt-BR" altLang="zh-CN" sz="2800" i="1">
                              <a:latin typeface="Cambria Math" panose="02040503050406030204" pitchFamily="18" charset="0"/>
                              <a:ea typeface="SimSun" pitchFamily="2" charset="-122"/>
                              <a:cs typeface="Times New Roman" panose="02020603050405020304" pitchFamily="18" charset="0"/>
                            </a:rPr>
                            <m:t>=</m:t>
                          </m:r>
                          <m:r>
                            <a:rPr lang="en-GB" altLang="zh-CN" sz="2800" i="1">
                              <a:latin typeface="Cambria Math" panose="02040503050406030204" pitchFamily="18" charset="0"/>
                              <a:ea typeface="SimSun" pitchFamily="2" charset="-122"/>
                              <a:cs typeface="Times New Roman" panose="02020603050405020304" pitchFamily="18" charset="0"/>
                            </a:rPr>
                            <m:t>1</m:t>
                          </m:r>
                        </m:sub>
                        <m:sup>
                          <m:r>
                            <a:rPr lang="en-GB" altLang="zh-CN" sz="2800" b="0" i="1" smtClean="0">
                              <a:latin typeface="Cambria Math" panose="02040503050406030204" pitchFamily="18" charset="0"/>
                              <a:ea typeface="SimSun" pitchFamily="2" charset="-122"/>
                              <a:cs typeface="Times New Roman" panose="02020603050405020304" pitchFamily="18" charset="0"/>
                            </a:rPr>
                            <m:t>𝑀</m:t>
                          </m:r>
                        </m:sup>
                        <m:e>
                          <m:sSub>
                            <m:sSubPr>
                              <m:ctrlPr>
                                <a:rPr lang="pt-BR" altLang="zh-CN" sz="2800" i="1">
                                  <a:latin typeface="Cambria Math" panose="02040503050406030204" pitchFamily="18" charset="0"/>
                                  <a:ea typeface="SimSun" pitchFamily="2" charset="-122"/>
                                  <a:cs typeface="Times New Roman" panose="02020603050405020304" pitchFamily="18" charset="0"/>
                                </a:rPr>
                              </m:ctrlPr>
                            </m:sSubPr>
                            <m:e>
                              <m:r>
                                <a:rPr lang="el-GR" altLang="zh-CN" sz="2800" i="1" smtClean="0">
                                  <a:latin typeface="Cambria Math" panose="02040503050406030204" pitchFamily="18" charset="0"/>
                                  <a:ea typeface="SimSun" pitchFamily="2" charset="-122"/>
                                  <a:cs typeface="Times New Roman" panose="02020603050405020304" pitchFamily="18" charset="0"/>
                                </a:rPr>
                                <m:t>𝛽</m:t>
                              </m:r>
                            </m:e>
                            <m:sub>
                              <m:r>
                                <a:rPr lang="en-GB" altLang="zh-CN" sz="2800" i="1">
                                  <a:latin typeface="Cambria Math" panose="02040503050406030204" pitchFamily="18" charset="0"/>
                                  <a:ea typeface="SimSun" pitchFamily="2" charset="-122"/>
                                  <a:cs typeface="Times New Roman" panose="02020603050405020304" pitchFamily="18" charset="0"/>
                                </a:rPr>
                                <m:t>𝑘</m:t>
                              </m:r>
                            </m:sub>
                          </m:sSub>
                          <m:r>
                            <a:rPr lang="en-GB" altLang="zh-CN" sz="2800" i="1">
                              <a:latin typeface="Cambria Math" panose="02040503050406030204" pitchFamily="18" charset="0"/>
                              <a:ea typeface="SimSun" pitchFamily="2" charset="-122"/>
                              <a:cs typeface="Times New Roman" panose="02020603050405020304" pitchFamily="18" charset="0"/>
                            </a:rPr>
                            <m:t>∙</m:t>
                          </m:r>
                          <m:sSubSup>
                            <m:sSubSupPr>
                              <m:ctrlPr>
                                <a:rPr lang="en-GB" altLang="zh-CN" sz="2800" i="1">
                                  <a:latin typeface="Cambria Math" panose="02040503050406030204" pitchFamily="18" charset="0"/>
                                  <a:ea typeface="SimSun" pitchFamily="2" charset="-122"/>
                                  <a:cs typeface="Times New Roman" panose="02020603050405020304" pitchFamily="18" charset="0"/>
                                </a:rPr>
                              </m:ctrlPr>
                            </m:sSubSupPr>
                            <m:e>
                              <m:r>
                                <a:rPr lang="en-GB" altLang="zh-CN" sz="2800" i="1">
                                  <a:latin typeface="Cambria Math" panose="02040503050406030204" pitchFamily="18" charset="0"/>
                                  <a:ea typeface="SimSun" pitchFamily="2" charset="-122"/>
                                  <a:cs typeface="Times New Roman" panose="02020603050405020304" pitchFamily="18" charset="0"/>
                                </a:rPr>
                                <m:t>𝑛</m:t>
                              </m:r>
                            </m:e>
                            <m:sub>
                              <m:sSub>
                                <m:sSubPr>
                                  <m:ctrlPr>
                                    <a:rPr lang="en-GB" altLang="zh-CN" sz="2800" i="1">
                                      <a:latin typeface="Cambria Math" panose="02040503050406030204" pitchFamily="18" charset="0"/>
                                      <a:ea typeface="SimSun" pitchFamily="2" charset="-122"/>
                                      <a:cs typeface="Times New Roman" panose="02020603050405020304" pitchFamily="18" charset="0"/>
                                    </a:rPr>
                                  </m:ctrlPr>
                                </m:sSubPr>
                                <m:e>
                                  <m:r>
                                    <a:rPr lang="en-GB" altLang="zh-CN" sz="2800" i="1">
                                      <a:latin typeface="Cambria Math" panose="02040503050406030204" pitchFamily="18" charset="0"/>
                                      <a:ea typeface="SimSun" pitchFamily="2" charset="-122"/>
                                      <a:cs typeface="Times New Roman" panose="02020603050405020304" pitchFamily="18" charset="0"/>
                                    </a:rPr>
                                    <m:t>𝑆𝑁𝑃</m:t>
                                  </m:r>
                                </m:e>
                                <m:sub>
                                  <m:r>
                                    <a:rPr lang="en-GB" altLang="zh-CN" sz="2800" i="1">
                                      <a:latin typeface="Cambria Math" panose="02040503050406030204" pitchFamily="18" charset="0"/>
                                      <a:ea typeface="SimSun" pitchFamily="2" charset="-122"/>
                                      <a:cs typeface="Times New Roman" panose="02020603050405020304" pitchFamily="18" charset="0"/>
                                    </a:rPr>
                                    <m:t>𝑘</m:t>
                                  </m:r>
                                </m:sub>
                              </m:sSub>
                            </m:sub>
                            <m:sup>
                              <m:r>
                                <a:rPr lang="en-GB" altLang="zh-CN" sz="2800" i="1">
                                  <a:latin typeface="Cambria Math" panose="02040503050406030204" pitchFamily="18" charset="0"/>
                                  <a:ea typeface="SimSun" pitchFamily="2" charset="-122"/>
                                  <a:cs typeface="Times New Roman" panose="02020603050405020304" pitchFamily="18" charset="0"/>
                                </a:rPr>
                                <m:t>(</m:t>
                              </m:r>
                              <m:r>
                                <a:rPr lang="en-GB" altLang="zh-CN" sz="2800" i="1">
                                  <a:latin typeface="Cambria Math" panose="02040503050406030204" pitchFamily="18" charset="0"/>
                                  <a:ea typeface="SimSun" pitchFamily="2" charset="-122"/>
                                  <a:cs typeface="Times New Roman" panose="02020603050405020304" pitchFamily="18" charset="0"/>
                                </a:rPr>
                                <m:t>𝑖</m:t>
                              </m:r>
                              <m:r>
                                <a:rPr lang="en-GB" altLang="zh-CN" sz="2800" i="1">
                                  <a:latin typeface="Cambria Math" panose="02040503050406030204" pitchFamily="18" charset="0"/>
                                  <a:ea typeface="SimSun" pitchFamily="2" charset="-122"/>
                                  <a:cs typeface="Times New Roman" panose="02020603050405020304" pitchFamily="18" charset="0"/>
                                </a:rPr>
                                <m:t>)</m:t>
                              </m:r>
                            </m:sup>
                          </m:sSubSup>
                        </m:e>
                      </m:nary>
                    </m:oMath>
                  </m:oMathPara>
                </a14:m>
                <a:endParaRPr lang="en-GB" dirty="0"/>
              </a:p>
              <a:p>
                <a:endParaRPr lang="en-GB" dirty="0"/>
              </a:p>
              <a:p>
                <a:r>
                  <a:rPr lang="en-GB" sz="2800" i="1" spc="85" dirty="0" err="1">
                    <a:cs typeface="Calibri"/>
                  </a:rPr>
                  <a:t>PRS</a:t>
                </a:r>
                <a:r>
                  <a:rPr lang="en-GB" sz="3200" i="1" spc="127" baseline="-10416" dirty="0" err="1">
                    <a:cs typeface="Trebuchet MS"/>
                  </a:rPr>
                  <a:t>i</a:t>
                </a:r>
                <a:r>
                  <a:rPr lang="en-GB" sz="3200" i="1" spc="135" baseline="-10416" dirty="0">
                    <a:cs typeface="Trebuchet MS"/>
                  </a:rPr>
                  <a:t> </a:t>
                </a:r>
                <a:r>
                  <a:rPr lang="en-GB" sz="2800" spc="-35" dirty="0">
                    <a:cs typeface="Tahoma"/>
                  </a:rPr>
                  <a:t>is </a:t>
                </a:r>
                <a:r>
                  <a:rPr lang="en-GB" sz="2800" spc="-40" dirty="0">
                    <a:cs typeface="Tahoma"/>
                  </a:rPr>
                  <a:t>the polygenic </a:t>
                </a:r>
                <a:r>
                  <a:rPr lang="en-GB" sz="2800" spc="-30" dirty="0">
                    <a:cs typeface="Tahoma"/>
                  </a:rPr>
                  <a:t>risk </a:t>
                </a:r>
                <a:r>
                  <a:rPr lang="en-GB" sz="2800" spc="-65" dirty="0">
                    <a:cs typeface="Tahoma"/>
                  </a:rPr>
                  <a:t>score</a:t>
                </a:r>
                <a:r>
                  <a:rPr lang="en-GB" sz="2800" spc="-60" dirty="0">
                    <a:cs typeface="Tahoma"/>
                  </a:rPr>
                  <a:t> </a:t>
                </a:r>
                <a:r>
                  <a:rPr lang="en-GB" sz="2800" spc="-45" dirty="0">
                    <a:cs typeface="Tahoma"/>
                  </a:rPr>
                  <a:t>for </a:t>
                </a:r>
                <a:r>
                  <a:rPr lang="en-GB" sz="2800" spc="-40" dirty="0">
                    <a:cs typeface="Tahoma"/>
                  </a:rPr>
                  <a:t>subject </a:t>
                </a:r>
                <a:r>
                  <a:rPr lang="en-GB" sz="2800" spc="-55" dirty="0" err="1">
                    <a:cs typeface="Tahoma"/>
                  </a:rPr>
                  <a:t>i</a:t>
                </a:r>
                <a:r>
                  <a:rPr lang="en-GB" sz="2800" spc="-55" dirty="0">
                    <a:cs typeface="Tahoma"/>
                  </a:rPr>
                  <a:t>, </a:t>
                </a:r>
                <a:r>
                  <a:rPr lang="en-GB" dirty="0"/>
                  <a:t>𝛃</a:t>
                </a:r>
                <a:r>
                  <a:rPr lang="en-GB" sz="3200" i="1" spc="-44" baseline="-10416" dirty="0"/>
                  <a:t>k</a:t>
                </a:r>
                <a:r>
                  <a:rPr lang="en-GB" sz="3200" i="1" spc="-37" baseline="-10416" dirty="0">
                    <a:cs typeface="Trebuchet MS"/>
                  </a:rPr>
                  <a:t> </a:t>
                </a:r>
                <a:r>
                  <a:rPr lang="en-GB" sz="2800" spc="-35" dirty="0">
                    <a:cs typeface="Tahoma"/>
                  </a:rPr>
                  <a:t>is </a:t>
                </a:r>
                <a:r>
                  <a:rPr lang="en-GB" sz="2800" spc="-40" dirty="0">
                    <a:cs typeface="Tahoma"/>
                  </a:rPr>
                  <a:t>the </a:t>
                </a:r>
                <a:r>
                  <a:rPr lang="en-GB" sz="2800" spc="-35" dirty="0">
                    <a:cs typeface="Tahoma"/>
                  </a:rPr>
                  <a:t> </a:t>
                </a:r>
                <a:r>
                  <a:rPr lang="en-GB" sz="2800" spc="-10" dirty="0">
                    <a:cs typeface="Tahoma"/>
                  </a:rPr>
                  <a:t>log(OR)</a:t>
                </a:r>
                <a:r>
                  <a:rPr lang="en-GB" sz="2800" spc="20" dirty="0">
                    <a:cs typeface="Tahoma"/>
                  </a:rPr>
                  <a:t> </a:t>
                </a:r>
                <a:r>
                  <a:rPr lang="en-GB" sz="2800" spc="-45" dirty="0">
                    <a:cs typeface="Tahoma"/>
                  </a:rPr>
                  <a:t>for</a:t>
                </a:r>
                <a:r>
                  <a:rPr lang="en-GB" sz="2800" spc="15" dirty="0">
                    <a:cs typeface="Tahoma"/>
                  </a:rPr>
                  <a:t> </a:t>
                </a:r>
                <a:r>
                  <a:rPr lang="en-GB" sz="2800" i="1" spc="60" dirty="0" err="1">
                    <a:cs typeface="Calibri"/>
                  </a:rPr>
                  <a:t>SNP</a:t>
                </a:r>
                <a:r>
                  <a:rPr lang="en-GB" sz="3200" i="1" spc="89" baseline="-10416" dirty="0" err="1">
                    <a:cs typeface="Trebuchet MS"/>
                  </a:rPr>
                  <a:t>k</a:t>
                </a:r>
                <a:r>
                  <a:rPr lang="en-GB" sz="3200" i="1" spc="-165" baseline="-10416" dirty="0">
                    <a:cs typeface="Trebuchet MS"/>
                  </a:rPr>
                  <a:t> </a:t>
                </a:r>
                <a:r>
                  <a:rPr lang="en-GB" sz="2800" spc="-35" dirty="0">
                    <a:cs typeface="Tahoma"/>
                  </a:rPr>
                  <a:t>,</a:t>
                </a:r>
                <a:r>
                  <a:rPr lang="en-GB" sz="2800" spc="20" dirty="0">
                    <a:cs typeface="Tahoma"/>
                  </a:rPr>
                  <a:t> </a:t>
                </a:r>
                <a:r>
                  <a:rPr lang="en-GB" sz="2800" i="1" spc="-25" dirty="0" err="1">
                    <a:cs typeface="Calibri"/>
                  </a:rPr>
                  <a:t>n</a:t>
                </a:r>
                <a:r>
                  <a:rPr lang="en-GB" sz="2800" i="1" spc="-25" baseline="-25000" dirty="0" err="1">
                    <a:cs typeface="Calibri"/>
                  </a:rPr>
                  <a:t>SNPk</a:t>
                </a:r>
                <a:r>
                  <a:rPr lang="en-GB" sz="2800" i="1" spc="-25" baseline="30000" dirty="0">
                    <a:cs typeface="Calibri"/>
                  </a:rPr>
                  <a:t>(</a:t>
                </a:r>
                <a:r>
                  <a:rPr lang="en-GB" sz="2800" i="1" spc="-25" baseline="30000" dirty="0" err="1">
                    <a:cs typeface="Calibri"/>
                  </a:rPr>
                  <a:t>i</a:t>
                </a:r>
                <a:r>
                  <a:rPr lang="en-GB" i="1" spc="-25" baseline="30000" dirty="0">
                    <a:cs typeface="Calibri"/>
                  </a:rPr>
                  <a:t>)</a:t>
                </a:r>
                <a:r>
                  <a:rPr lang="en-GB" sz="3200" i="1" spc="67" baseline="-10416" dirty="0">
                    <a:cs typeface="Trebuchet MS"/>
                  </a:rPr>
                  <a:t> </a:t>
                </a:r>
                <a:r>
                  <a:rPr lang="en-GB" sz="2800" spc="-35" dirty="0">
                    <a:cs typeface="Tahoma"/>
                  </a:rPr>
                  <a:t>is</a:t>
                </a:r>
                <a:r>
                  <a:rPr lang="en-GB" sz="2800" spc="20" dirty="0">
                    <a:cs typeface="Tahoma"/>
                  </a:rPr>
                  <a:t> </a:t>
                </a:r>
                <a:r>
                  <a:rPr lang="en-GB" sz="2800" spc="-40" dirty="0">
                    <a:cs typeface="Tahoma"/>
                  </a:rPr>
                  <a:t>the</a:t>
                </a:r>
                <a:r>
                  <a:rPr lang="en-GB" sz="2800" spc="25" dirty="0">
                    <a:cs typeface="Tahoma"/>
                  </a:rPr>
                  <a:t> </a:t>
                </a:r>
                <a:r>
                  <a:rPr lang="en-GB" sz="2800" spc="-50" dirty="0">
                    <a:cs typeface="Tahoma"/>
                  </a:rPr>
                  <a:t>number</a:t>
                </a:r>
                <a:r>
                  <a:rPr lang="en-GB" sz="2800" spc="20" dirty="0">
                    <a:cs typeface="Tahoma"/>
                  </a:rPr>
                  <a:t> </a:t>
                </a:r>
                <a:r>
                  <a:rPr lang="en-GB" sz="2800" spc="-35" dirty="0">
                    <a:cs typeface="Tahoma"/>
                  </a:rPr>
                  <a:t>of</a:t>
                </a:r>
                <a:r>
                  <a:rPr lang="en-GB" sz="2800" spc="20" dirty="0">
                    <a:cs typeface="Tahoma"/>
                  </a:rPr>
                  <a:t> </a:t>
                </a:r>
                <a:r>
                  <a:rPr lang="en-GB" sz="2800" spc="-30" dirty="0">
                    <a:cs typeface="Tahoma"/>
                  </a:rPr>
                  <a:t>risk</a:t>
                </a:r>
                <a:r>
                  <a:rPr lang="en-GB" sz="2800" spc="20" dirty="0">
                    <a:cs typeface="Tahoma"/>
                  </a:rPr>
                  <a:t> </a:t>
                </a:r>
                <a:r>
                  <a:rPr lang="en-GB" sz="2800" spc="-45" dirty="0">
                    <a:cs typeface="Tahoma"/>
                  </a:rPr>
                  <a:t>alleles</a:t>
                </a:r>
                <a:r>
                  <a:rPr lang="en-GB" sz="2800" spc="25" dirty="0">
                    <a:cs typeface="Tahoma"/>
                  </a:rPr>
                  <a:t> </a:t>
                </a:r>
                <a:r>
                  <a:rPr lang="en-GB" sz="2800" spc="-45" dirty="0">
                    <a:cs typeface="Tahoma"/>
                  </a:rPr>
                  <a:t>for</a:t>
                </a:r>
                <a:r>
                  <a:rPr lang="en-GB" sz="2800" spc="20" dirty="0">
                    <a:cs typeface="Tahoma"/>
                  </a:rPr>
                  <a:t> </a:t>
                </a:r>
                <a:r>
                  <a:rPr lang="en-GB" sz="2800" i="1" spc="60" dirty="0" err="1">
                    <a:cs typeface="Calibri"/>
                  </a:rPr>
                  <a:t>SNP</a:t>
                </a:r>
                <a:r>
                  <a:rPr lang="en-GB" sz="3200" i="1" spc="89" baseline="-10416" dirty="0" err="1">
                    <a:cs typeface="Trebuchet MS"/>
                  </a:rPr>
                  <a:t>k</a:t>
                </a:r>
                <a:r>
                  <a:rPr lang="en-GB" sz="3200" i="1" spc="382" baseline="-10416" dirty="0">
                    <a:cs typeface="Trebuchet MS"/>
                  </a:rPr>
                  <a:t> </a:t>
                </a:r>
                <a:r>
                  <a:rPr lang="en-GB" sz="2800" spc="-50" dirty="0">
                    <a:cs typeface="Tahoma"/>
                  </a:rPr>
                  <a:t>and</a:t>
                </a:r>
                <a:r>
                  <a:rPr lang="en-GB" sz="2800" spc="20" dirty="0">
                    <a:cs typeface="Tahoma"/>
                  </a:rPr>
                  <a:t> </a:t>
                </a:r>
                <a:r>
                  <a:rPr lang="en-GB" sz="2800" spc="105" dirty="0">
                    <a:cs typeface="Tahoma"/>
                  </a:rPr>
                  <a:t>M</a:t>
                </a:r>
                <a:r>
                  <a:rPr lang="en-GB" sz="2800" spc="-330" dirty="0">
                    <a:cs typeface="Tahoma"/>
                  </a:rPr>
                  <a:t> </a:t>
                </a:r>
                <a:r>
                  <a:rPr lang="en-GB" sz="2800" spc="-35" dirty="0">
                    <a:cs typeface="Tahoma"/>
                  </a:rPr>
                  <a:t>is</a:t>
                </a:r>
                <a:r>
                  <a:rPr lang="en-GB" sz="2800" spc="15" dirty="0">
                    <a:cs typeface="Tahoma"/>
                  </a:rPr>
                  <a:t> </a:t>
                </a:r>
                <a:r>
                  <a:rPr lang="en-GB" sz="2800" spc="-40" dirty="0">
                    <a:cs typeface="Tahoma"/>
                  </a:rPr>
                  <a:t>the</a:t>
                </a:r>
                <a:r>
                  <a:rPr lang="en-GB" sz="2800" spc="20" dirty="0">
                    <a:cs typeface="Tahoma"/>
                  </a:rPr>
                  <a:t> </a:t>
                </a:r>
                <a:r>
                  <a:rPr lang="en-GB" sz="2800" spc="-10" dirty="0">
                    <a:cs typeface="Tahoma"/>
                  </a:rPr>
                  <a:t>total</a:t>
                </a:r>
                <a:r>
                  <a:rPr lang="en-GB" sz="2800" spc="15" dirty="0">
                    <a:cs typeface="Tahoma"/>
                  </a:rPr>
                  <a:t> </a:t>
                </a:r>
                <a:r>
                  <a:rPr lang="en-GB" sz="2800" spc="-50" dirty="0">
                    <a:cs typeface="Tahoma"/>
                  </a:rPr>
                  <a:t>number</a:t>
                </a:r>
                <a:r>
                  <a:rPr lang="en-GB" sz="2800" spc="15" dirty="0">
                    <a:cs typeface="Tahoma"/>
                  </a:rPr>
                  <a:t> </a:t>
                </a:r>
                <a:r>
                  <a:rPr lang="en-GB" sz="2800" spc="-35" dirty="0">
                    <a:cs typeface="Tahoma"/>
                  </a:rPr>
                  <a:t>of</a:t>
                </a:r>
                <a:r>
                  <a:rPr lang="en-GB" sz="2800" spc="15" dirty="0">
                    <a:cs typeface="Tahoma"/>
                  </a:rPr>
                  <a:t> </a:t>
                </a:r>
                <a:r>
                  <a:rPr lang="en-GB" sz="2800" spc="10" dirty="0">
                    <a:cs typeface="Tahoma"/>
                  </a:rPr>
                  <a:t>SNPs</a:t>
                </a:r>
                <a:r>
                  <a:rPr lang="en-GB" sz="2800" spc="20" dirty="0">
                    <a:cs typeface="Tahoma"/>
                  </a:rPr>
                  <a:t> </a:t>
                </a:r>
                <a:r>
                  <a:rPr lang="en-GB" sz="2800" spc="-25" dirty="0">
                    <a:cs typeface="Tahoma"/>
                  </a:rPr>
                  <a:t>in</a:t>
                </a:r>
                <a:r>
                  <a:rPr lang="en-GB" sz="2800" spc="20" dirty="0">
                    <a:cs typeface="Tahoma"/>
                  </a:rPr>
                  <a:t> </a:t>
                </a:r>
                <a:r>
                  <a:rPr lang="en-GB" sz="2800" spc="-40" dirty="0">
                    <a:cs typeface="Tahoma"/>
                  </a:rPr>
                  <a:t>the</a:t>
                </a:r>
                <a:r>
                  <a:rPr lang="en-GB" sz="2800" spc="10" dirty="0">
                    <a:cs typeface="Tahoma"/>
                  </a:rPr>
                  <a:t> </a:t>
                </a:r>
                <a:r>
                  <a:rPr lang="en-GB" sz="2800" spc="-45" dirty="0">
                    <a:cs typeface="Tahoma"/>
                  </a:rPr>
                  <a:t>set.</a:t>
                </a:r>
              </a:p>
              <a:p>
                <a:endParaRPr lang="en-GB" spc="-45" dirty="0">
                  <a:cs typeface="Tahoma"/>
                </a:endParaRPr>
              </a:p>
              <a:p>
                <a:r>
                  <a:rPr lang="en-GB" sz="2800" spc="-45" dirty="0">
                    <a:cs typeface="Tahoma"/>
                  </a:rPr>
                  <a:t>PRS assumes that SNPs are </a:t>
                </a:r>
                <a:r>
                  <a:rPr lang="en-GB" sz="2800" b="1" spc="-45" dirty="0">
                    <a:cs typeface="Tahoma"/>
                  </a:rPr>
                  <a:t>independent</a:t>
                </a:r>
                <a:r>
                  <a:rPr lang="en-GB" sz="2800" spc="-45" dirty="0">
                    <a:cs typeface="Tahoma"/>
                  </a:rPr>
                  <a:t> of one another and that there is no overlap between discovery and test sets.</a:t>
                </a:r>
                <a:endParaRPr lang="en-GB" sz="2800" dirty="0">
                  <a:cs typeface="Tahoma"/>
                </a:endParaRPr>
              </a:p>
              <a:p>
                <a:r>
                  <a:rPr lang="en-GB" dirty="0"/>
                  <a:t>In traditional methods, SNPs are included based on their p-value in the discovery set.</a:t>
                </a:r>
              </a:p>
            </p:txBody>
          </p:sp>
        </mc:Choice>
        <mc:Fallback>
          <p:sp>
            <p:nvSpPr>
              <p:cNvPr id="3" name="Content Placeholder 2">
                <a:extLst>
                  <a:ext uri="{FF2B5EF4-FFF2-40B4-BE49-F238E27FC236}">
                    <a16:creationId xmlns:a16="http://schemas.microsoft.com/office/drawing/2014/main" id="{D7F490A2-3580-C240-690F-CAA2903BB4D1}"/>
                  </a:ext>
                </a:extLst>
              </p:cNvPr>
              <p:cNvSpPr>
                <a:spLocks noGrp="1" noRot="1" noChangeAspect="1" noMove="1" noResize="1" noEditPoints="1" noAdjustHandles="1" noChangeArrowheads="1" noChangeShapeType="1" noTextEdit="1"/>
              </p:cNvSpPr>
              <p:nvPr>
                <p:ph idx="1"/>
              </p:nvPr>
            </p:nvSpPr>
            <p:spPr>
              <a:xfrm>
                <a:off x="838200" y="1492470"/>
                <a:ext cx="10515600" cy="5097516"/>
              </a:xfrm>
              <a:blipFill>
                <a:blip r:embed="rId3"/>
                <a:stretch>
                  <a:fillRect l="-844" t="-4726" r="-121" b="-995"/>
                </a:stretch>
              </a:blipFill>
            </p:spPr>
            <p:txBody>
              <a:bodyPr/>
              <a:lstStyle/>
              <a:p>
                <a:r>
                  <a:rPr lang="en-GB">
                    <a:noFill/>
                  </a:rPr>
                  <a:t> </a:t>
                </a:r>
              </a:p>
            </p:txBody>
          </p:sp>
        </mc:Fallback>
      </mc:AlternateContent>
    </p:spTree>
    <p:extLst>
      <p:ext uri="{BB962C8B-B14F-4D97-AF65-F5344CB8AC3E}">
        <p14:creationId xmlns:p14="http://schemas.microsoft.com/office/powerpoint/2010/main" val="3889515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670D5-EA94-533C-C298-9A20150C955A}"/>
              </a:ext>
            </a:extLst>
          </p:cNvPr>
          <p:cNvSpPr>
            <a:spLocks noGrp="1"/>
          </p:cNvSpPr>
          <p:nvPr>
            <p:ph type="title"/>
          </p:nvPr>
        </p:nvSpPr>
        <p:spPr/>
        <p:txBody>
          <a:bodyPr/>
          <a:lstStyle/>
          <a:p>
            <a:r>
              <a:rPr lang="en-GB" dirty="0"/>
              <a:t>PRS</a:t>
            </a:r>
          </a:p>
        </p:txBody>
      </p:sp>
      <p:sp>
        <p:nvSpPr>
          <p:cNvPr id="6" name="object 6">
            <a:extLst>
              <a:ext uri="{FF2B5EF4-FFF2-40B4-BE49-F238E27FC236}">
                <a16:creationId xmlns:a16="http://schemas.microsoft.com/office/drawing/2014/main" id="{19632BF0-1849-D04D-2AA0-8C355ADFDE7F}"/>
              </a:ext>
            </a:extLst>
          </p:cNvPr>
          <p:cNvSpPr txBox="1"/>
          <p:nvPr/>
        </p:nvSpPr>
        <p:spPr>
          <a:xfrm>
            <a:off x="2817649" y="5512085"/>
            <a:ext cx="8722710" cy="443070"/>
          </a:xfrm>
          <a:prstGeom prst="rect">
            <a:avLst/>
          </a:prstGeom>
        </p:spPr>
        <p:txBody>
          <a:bodyPr vert="horz" wrap="square" lIns="0" tIns="12065" rIns="0" bIns="0" rtlCol="0">
            <a:spAutoFit/>
          </a:bodyPr>
          <a:lstStyle/>
          <a:p>
            <a:pPr marL="38100">
              <a:lnSpc>
                <a:spcPct val="100000"/>
              </a:lnSpc>
              <a:spcBef>
                <a:spcPts val="95"/>
              </a:spcBef>
            </a:pPr>
            <a:r>
              <a:rPr sz="2800" i="1" spc="114" dirty="0">
                <a:cs typeface="Calibri"/>
              </a:rPr>
              <a:t>PRS</a:t>
            </a:r>
            <a:r>
              <a:rPr sz="2800" i="1" baseline="-11111" dirty="0">
                <a:cs typeface="Trebuchet MS"/>
              </a:rPr>
              <a:t>I</a:t>
            </a:r>
            <a:r>
              <a:rPr lang="en-GB" sz="2800" i="1" baseline="-11111" dirty="0">
                <a:cs typeface="Trebuchet MS"/>
              </a:rPr>
              <a:t>D</a:t>
            </a:r>
            <a:r>
              <a:rPr sz="2800" i="1" spc="-217" baseline="-11111" dirty="0">
                <a:cs typeface="Trebuchet MS"/>
              </a:rPr>
              <a:t> </a:t>
            </a:r>
            <a:r>
              <a:rPr sz="2800" spc="-22" baseline="-10416" dirty="0">
                <a:cs typeface="Tahoma"/>
              </a:rPr>
              <a:t>1</a:t>
            </a:r>
            <a:r>
              <a:rPr sz="2800" spc="150" baseline="-10416" dirty="0">
                <a:cs typeface="Tahoma"/>
              </a:rPr>
              <a:t> </a:t>
            </a:r>
            <a:r>
              <a:rPr sz="2800" spc="45" dirty="0">
                <a:cs typeface="Tahoma"/>
              </a:rPr>
              <a:t>=</a:t>
            </a:r>
            <a:r>
              <a:rPr sz="2800" spc="-40" dirty="0">
                <a:cs typeface="Tahoma"/>
              </a:rPr>
              <a:t> </a:t>
            </a:r>
            <a:r>
              <a:rPr sz="2800" spc="-55" dirty="0">
                <a:cs typeface="Tahoma"/>
              </a:rPr>
              <a:t>1</a:t>
            </a:r>
            <a:r>
              <a:rPr sz="2800" spc="-105" dirty="0">
                <a:cs typeface="Tahoma"/>
              </a:rPr>
              <a:t> </a:t>
            </a:r>
            <a:r>
              <a:rPr sz="2800" i="1" spc="-55" dirty="0">
                <a:cs typeface="Verdana"/>
              </a:rPr>
              <a:t>×</a:t>
            </a:r>
            <a:r>
              <a:rPr sz="2800" i="1" spc="-145" dirty="0">
                <a:cs typeface="Verdana"/>
              </a:rPr>
              <a:t> </a:t>
            </a:r>
            <a:r>
              <a:rPr sz="2800" spc="-55" dirty="0">
                <a:cs typeface="Tahoma"/>
              </a:rPr>
              <a:t>1</a:t>
            </a:r>
            <a:r>
              <a:rPr sz="2800" spc="-105" dirty="0">
                <a:cs typeface="Tahoma"/>
              </a:rPr>
              <a:t> </a:t>
            </a:r>
            <a:r>
              <a:rPr sz="2800" spc="45" dirty="0">
                <a:cs typeface="Tahoma"/>
              </a:rPr>
              <a:t>+</a:t>
            </a:r>
            <a:r>
              <a:rPr sz="2800" spc="-105" dirty="0">
                <a:cs typeface="Tahoma"/>
              </a:rPr>
              <a:t> </a:t>
            </a:r>
            <a:r>
              <a:rPr sz="2800" spc="-55" dirty="0">
                <a:cs typeface="Tahoma"/>
              </a:rPr>
              <a:t>0</a:t>
            </a:r>
            <a:r>
              <a:rPr sz="2800" i="1" spc="5" dirty="0">
                <a:cs typeface="Georgia"/>
              </a:rPr>
              <a:t>.</a:t>
            </a:r>
            <a:r>
              <a:rPr sz="2800" spc="-55" dirty="0">
                <a:cs typeface="Tahoma"/>
              </a:rPr>
              <a:t>5</a:t>
            </a:r>
            <a:r>
              <a:rPr sz="2800" spc="-105" dirty="0">
                <a:cs typeface="Tahoma"/>
              </a:rPr>
              <a:t> </a:t>
            </a:r>
            <a:r>
              <a:rPr sz="2800" i="1" spc="-55" dirty="0">
                <a:cs typeface="Verdana"/>
              </a:rPr>
              <a:t>×</a:t>
            </a:r>
            <a:r>
              <a:rPr sz="2800" i="1" spc="-145" dirty="0">
                <a:cs typeface="Verdana"/>
              </a:rPr>
              <a:t> </a:t>
            </a:r>
            <a:r>
              <a:rPr sz="2800" spc="-55" dirty="0">
                <a:cs typeface="Tahoma"/>
              </a:rPr>
              <a:t>2</a:t>
            </a:r>
            <a:r>
              <a:rPr sz="2800" spc="-105" dirty="0">
                <a:cs typeface="Tahoma"/>
              </a:rPr>
              <a:t> </a:t>
            </a:r>
            <a:r>
              <a:rPr sz="2800" spc="45" dirty="0">
                <a:cs typeface="Tahoma"/>
              </a:rPr>
              <a:t>+</a:t>
            </a:r>
            <a:r>
              <a:rPr sz="2800" spc="-105" dirty="0">
                <a:cs typeface="Tahoma"/>
              </a:rPr>
              <a:t> </a:t>
            </a:r>
            <a:r>
              <a:rPr sz="2800" spc="-55" dirty="0">
                <a:cs typeface="Tahoma"/>
              </a:rPr>
              <a:t>0</a:t>
            </a:r>
            <a:r>
              <a:rPr sz="2800" i="1" spc="5" dirty="0">
                <a:cs typeface="Georgia"/>
              </a:rPr>
              <a:t>.</a:t>
            </a:r>
            <a:r>
              <a:rPr sz="2800" spc="-55" dirty="0">
                <a:cs typeface="Tahoma"/>
              </a:rPr>
              <a:t>001</a:t>
            </a:r>
            <a:r>
              <a:rPr sz="2800" spc="-105" dirty="0">
                <a:cs typeface="Tahoma"/>
              </a:rPr>
              <a:t> </a:t>
            </a:r>
            <a:r>
              <a:rPr sz="2800" i="1" spc="-55" dirty="0">
                <a:cs typeface="Verdana"/>
              </a:rPr>
              <a:t>×</a:t>
            </a:r>
            <a:r>
              <a:rPr sz="2800" i="1" spc="-145" dirty="0">
                <a:cs typeface="Verdana"/>
              </a:rPr>
              <a:t> </a:t>
            </a:r>
            <a:r>
              <a:rPr sz="2800" spc="-55" dirty="0">
                <a:cs typeface="Tahoma"/>
              </a:rPr>
              <a:t>0</a:t>
            </a:r>
            <a:r>
              <a:rPr sz="2800" spc="-105" dirty="0">
                <a:cs typeface="Tahoma"/>
              </a:rPr>
              <a:t> </a:t>
            </a:r>
            <a:r>
              <a:rPr sz="2800" spc="45" dirty="0">
                <a:cs typeface="Tahoma"/>
              </a:rPr>
              <a:t>+</a:t>
            </a:r>
            <a:r>
              <a:rPr sz="2800" spc="-105" dirty="0">
                <a:cs typeface="Tahoma"/>
              </a:rPr>
              <a:t> </a:t>
            </a:r>
            <a:r>
              <a:rPr sz="2800" i="1" spc="5" dirty="0">
                <a:cs typeface="Georgia"/>
              </a:rPr>
              <a:t>...</a:t>
            </a:r>
            <a:r>
              <a:rPr sz="2800" i="1" spc="-25" dirty="0">
                <a:cs typeface="Georgia"/>
              </a:rPr>
              <a:t> </a:t>
            </a:r>
            <a:r>
              <a:rPr sz="2800" spc="45" dirty="0">
                <a:cs typeface="Tahoma"/>
              </a:rPr>
              <a:t>+</a:t>
            </a:r>
            <a:r>
              <a:rPr sz="2800" spc="-105" dirty="0">
                <a:cs typeface="Tahoma"/>
              </a:rPr>
              <a:t> </a:t>
            </a:r>
            <a:r>
              <a:rPr sz="2800" i="1" spc="-55" dirty="0">
                <a:cs typeface="Verdana"/>
              </a:rPr>
              <a:t>−</a:t>
            </a:r>
            <a:r>
              <a:rPr sz="2800" spc="-55" dirty="0">
                <a:cs typeface="Tahoma"/>
              </a:rPr>
              <a:t>2</a:t>
            </a:r>
            <a:r>
              <a:rPr sz="2800" spc="-105" dirty="0">
                <a:cs typeface="Tahoma"/>
              </a:rPr>
              <a:t> </a:t>
            </a:r>
            <a:r>
              <a:rPr sz="2800" i="1" spc="-55" dirty="0">
                <a:cs typeface="Verdana"/>
              </a:rPr>
              <a:t>×</a:t>
            </a:r>
            <a:r>
              <a:rPr sz="2800" i="1" spc="-145" dirty="0">
                <a:cs typeface="Verdana"/>
              </a:rPr>
              <a:t> </a:t>
            </a:r>
            <a:r>
              <a:rPr sz="2800" spc="-55" dirty="0">
                <a:cs typeface="Tahoma"/>
              </a:rPr>
              <a:t>2</a:t>
            </a:r>
            <a:endParaRPr sz="2800" dirty="0">
              <a:cs typeface="Tahoma"/>
            </a:endParaRPr>
          </a:p>
        </p:txBody>
      </p:sp>
      <p:graphicFrame>
        <p:nvGraphicFramePr>
          <p:cNvPr id="7" name="Table 7">
            <a:extLst>
              <a:ext uri="{FF2B5EF4-FFF2-40B4-BE49-F238E27FC236}">
                <a16:creationId xmlns:a16="http://schemas.microsoft.com/office/drawing/2014/main" id="{4C947C44-1436-BA52-73AB-3444782AEF1E}"/>
              </a:ext>
            </a:extLst>
          </p:cNvPr>
          <p:cNvGraphicFramePr>
            <a:graphicFrameLocks noGrp="1"/>
          </p:cNvGraphicFramePr>
          <p:nvPr/>
        </p:nvGraphicFramePr>
        <p:xfrm>
          <a:off x="7045437" y="665771"/>
          <a:ext cx="4179612" cy="2279232"/>
        </p:xfrm>
        <a:graphic>
          <a:graphicData uri="http://schemas.openxmlformats.org/drawingml/2006/table">
            <a:tbl>
              <a:tblPr firstRow="1" bandRow="1">
                <a:tableStyleId>{EB344D84-9AFB-497E-A393-DC336BA19D2E}</a:tableStyleId>
              </a:tblPr>
              <a:tblGrid>
                <a:gridCol w="1393204">
                  <a:extLst>
                    <a:ext uri="{9D8B030D-6E8A-4147-A177-3AD203B41FA5}">
                      <a16:colId xmlns:a16="http://schemas.microsoft.com/office/drawing/2014/main" val="2633250732"/>
                    </a:ext>
                  </a:extLst>
                </a:gridCol>
                <a:gridCol w="1393204">
                  <a:extLst>
                    <a:ext uri="{9D8B030D-6E8A-4147-A177-3AD203B41FA5}">
                      <a16:colId xmlns:a16="http://schemas.microsoft.com/office/drawing/2014/main" val="1776200262"/>
                    </a:ext>
                  </a:extLst>
                </a:gridCol>
                <a:gridCol w="1393204">
                  <a:extLst>
                    <a:ext uri="{9D8B030D-6E8A-4147-A177-3AD203B41FA5}">
                      <a16:colId xmlns:a16="http://schemas.microsoft.com/office/drawing/2014/main" val="3619622405"/>
                    </a:ext>
                  </a:extLst>
                </a:gridCol>
              </a:tblGrid>
              <a:tr h="379872">
                <a:tc>
                  <a:txBody>
                    <a:bodyPr/>
                    <a:lstStyle/>
                    <a:p>
                      <a:r>
                        <a:rPr lang="en-GB" dirty="0"/>
                        <a:t>SNP</a:t>
                      </a:r>
                    </a:p>
                  </a:txBody>
                  <a:tcPr/>
                </a:tc>
                <a:tc>
                  <a:txBody>
                    <a:bodyPr/>
                    <a:lstStyle/>
                    <a:p>
                      <a:r>
                        <a:rPr lang="en-GB" dirty="0"/>
                        <a:t>BETA</a:t>
                      </a:r>
                    </a:p>
                  </a:txBody>
                  <a:tcPr/>
                </a:tc>
                <a:tc>
                  <a:txBody>
                    <a:bodyPr/>
                    <a:lstStyle/>
                    <a:p>
                      <a:r>
                        <a:rPr lang="en-GB" dirty="0"/>
                        <a:t>P-value</a:t>
                      </a:r>
                    </a:p>
                  </a:txBody>
                  <a:tcPr/>
                </a:tc>
                <a:extLst>
                  <a:ext uri="{0D108BD9-81ED-4DB2-BD59-A6C34878D82A}">
                    <a16:rowId xmlns:a16="http://schemas.microsoft.com/office/drawing/2014/main" val="1931379721"/>
                  </a:ext>
                </a:extLst>
              </a:tr>
              <a:tr h="379872">
                <a:tc>
                  <a:txBody>
                    <a:bodyPr/>
                    <a:lstStyle/>
                    <a:p>
                      <a:r>
                        <a:rPr lang="en-GB" dirty="0"/>
                        <a:t>SNP1</a:t>
                      </a:r>
                    </a:p>
                  </a:txBody>
                  <a:tcPr/>
                </a:tc>
                <a:tc>
                  <a:txBody>
                    <a:bodyPr/>
                    <a:lstStyle/>
                    <a:p>
                      <a:r>
                        <a:rPr lang="en-GB" dirty="0"/>
                        <a:t>1</a:t>
                      </a:r>
                    </a:p>
                  </a:txBody>
                  <a:tcPr/>
                </a:tc>
                <a:tc>
                  <a:txBody>
                    <a:bodyPr/>
                    <a:lstStyle/>
                    <a:p>
                      <a:r>
                        <a:rPr lang="en-GB" dirty="0"/>
                        <a:t>0.001</a:t>
                      </a:r>
                    </a:p>
                  </a:txBody>
                  <a:tcPr/>
                </a:tc>
                <a:extLst>
                  <a:ext uri="{0D108BD9-81ED-4DB2-BD59-A6C34878D82A}">
                    <a16:rowId xmlns:a16="http://schemas.microsoft.com/office/drawing/2014/main" val="3245889833"/>
                  </a:ext>
                </a:extLst>
              </a:tr>
              <a:tr h="379872">
                <a:tc>
                  <a:txBody>
                    <a:bodyPr/>
                    <a:lstStyle/>
                    <a:p>
                      <a:r>
                        <a:rPr lang="en-GB" dirty="0"/>
                        <a:t>SNP2</a:t>
                      </a:r>
                    </a:p>
                  </a:txBody>
                  <a:tcPr/>
                </a:tc>
                <a:tc>
                  <a:txBody>
                    <a:bodyPr/>
                    <a:lstStyle/>
                    <a:p>
                      <a:r>
                        <a:rPr lang="en-GB" dirty="0"/>
                        <a:t>0.5</a:t>
                      </a:r>
                    </a:p>
                  </a:txBody>
                  <a:tcPr/>
                </a:tc>
                <a:tc>
                  <a:txBody>
                    <a:bodyPr/>
                    <a:lstStyle/>
                    <a:p>
                      <a:r>
                        <a:rPr lang="en-GB" dirty="0"/>
                        <a:t>0.05</a:t>
                      </a:r>
                    </a:p>
                  </a:txBody>
                  <a:tcPr/>
                </a:tc>
                <a:extLst>
                  <a:ext uri="{0D108BD9-81ED-4DB2-BD59-A6C34878D82A}">
                    <a16:rowId xmlns:a16="http://schemas.microsoft.com/office/drawing/2014/main" val="1879528608"/>
                  </a:ext>
                </a:extLst>
              </a:tr>
              <a:tr h="379872">
                <a:tc>
                  <a:txBody>
                    <a:bodyPr/>
                    <a:lstStyle/>
                    <a:p>
                      <a:r>
                        <a:rPr lang="en-GB" dirty="0"/>
                        <a:t>SNP3</a:t>
                      </a:r>
                    </a:p>
                  </a:txBody>
                  <a:tcPr/>
                </a:tc>
                <a:tc>
                  <a:txBody>
                    <a:bodyPr/>
                    <a:lstStyle/>
                    <a:p>
                      <a:r>
                        <a:rPr lang="en-GB" dirty="0"/>
                        <a:t>0.001</a:t>
                      </a:r>
                    </a:p>
                  </a:txBody>
                  <a:tcPr/>
                </a:tc>
                <a:tc>
                  <a:txBody>
                    <a:bodyPr/>
                    <a:lstStyle/>
                    <a:p>
                      <a:r>
                        <a:rPr lang="en-GB" dirty="0"/>
                        <a:t>0.1</a:t>
                      </a:r>
                    </a:p>
                  </a:txBody>
                  <a:tcPr/>
                </a:tc>
                <a:extLst>
                  <a:ext uri="{0D108BD9-81ED-4DB2-BD59-A6C34878D82A}">
                    <a16:rowId xmlns:a16="http://schemas.microsoft.com/office/drawing/2014/main" val="2602301078"/>
                  </a:ext>
                </a:extLst>
              </a:tr>
              <a:tr h="379872">
                <a:tc>
                  <a:txBody>
                    <a:bodyPr/>
                    <a:lstStyle/>
                    <a:p>
                      <a:r>
                        <a:rPr lang="en-GB" dirty="0"/>
                        <a:t>…</a:t>
                      </a:r>
                    </a:p>
                  </a:txBody>
                  <a:tcPr/>
                </a:tc>
                <a:tc>
                  <a:txBody>
                    <a:bodyPr/>
                    <a:lstStyle/>
                    <a:p>
                      <a:r>
                        <a:rPr lang="en-GB" dirty="0"/>
                        <a:t>…</a:t>
                      </a:r>
                    </a:p>
                  </a:txBody>
                  <a:tcPr/>
                </a:tc>
                <a:tc>
                  <a:txBody>
                    <a:bodyPr/>
                    <a:lstStyle/>
                    <a:p>
                      <a:endParaRPr lang="en-GB" dirty="0"/>
                    </a:p>
                  </a:txBody>
                  <a:tcPr/>
                </a:tc>
                <a:extLst>
                  <a:ext uri="{0D108BD9-81ED-4DB2-BD59-A6C34878D82A}">
                    <a16:rowId xmlns:a16="http://schemas.microsoft.com/office/drawing/2014/main" val="594949360"/>
                  </a:ext>
                </a:extLst>
              </a:tr>
              <a:tr h="379872">
                <a:tc>
                  <a:txBody>
                    <a:bodyPr/>
                    <a:lstStyle/>
                    <a:p>
                      <a:r>
                        <a:rPr lang="en-GB" dirty="0"/>
                        <a:t>SNPM</a:t>
                      </a:r>
                    </a:p>
                  </a:txBody>
                  <a:tcPr/>
                </a:tc>
                <a:tc>
                  <a:txBody>
                    <a:bodyPr/>
                    <a:lstStyle/>
                    <a:p>
                      <a:r>
                        <a:rPr lang="en-GB" dirty="0"/>
                        <a:t>-2</a:t>
                      </a:r>
                    </a:p>
                  </a:txBody>
                  <a:tcPr/>
                </a:tc>
                <a:tc>
                  <a:txBody>
                    <a:bodyPr/>
                    <a:lstStyle/>
                    <a:p>
                      <a:r>
                        <a:rPr lang="en-GB" dirty="0"/>
                        <a:t>0.0001</a:t>
                      </a:r>
                    </a:p>
                  </a:txBody>
                  <a:tcPr/>
                </a:tc>
                <a:extLst>
                  <a:ext uri="{0D108BD9-81ED-4DB2-BD59-A6C34878D82A}">
                    <a16:rowId xmlns:a16="http://schemas.microsoft.com/office/drawing/2014/main" val="3528422830"/>
                  </a:ext>
                </a:extLst>
              </a:tr>
            </a:tbl>
          </a:graphicData>
        </a:graphic>
      </p:graphicFrame>
      <p:graphicFrame>
        <p:nvGraphicFramePr>
          <p:cNvPr id="8" name="Table 8">
            <a:extLst>
              <a:ext uri="{FF2B5EF4-FFF2-40B4-BE49-F238E27FC236}">
                <a16:creationId xmlns:a16="http://schemas.microsoft.com/office/drawing/2014/main" id="{9B8CF9A7-D8EF-67E3-D4AF-29C9C294C169}"/>
              </a:ext>
            </a:extLst>
          </p:cNvPr>
          <p:cNvGraphicFramePr>
            <a:graphicFrameLocks noGrp="1"/>
          </p:cNvGraphicFramePr>
          <p:nvPr/>
        </p:nvGraphicFramePr>
        <p:xfrm>
          <a:off x="697186" y="3116024"/>
          <a:ext cx="6348252" cy="2225040"/>
        </p:xfrm>
        <a:graphic>
          <a:graphicData uri="http://schemas.openxmlformats.org/drawingml/2006/table">
            <a:tbl>
              <a:tblPr firstRow="1" bandRow="1">
                <a:tableStyleId>{EB344D84-9AFB-497E-A393-DC336BA19D2E}</a:tableStyleId>
              </a:tblPr>
              <a:tblGrid>
                <a:gridCol w="1730704">
                  <a:extLst>
                    <a:ext uri="{9D8B030D-6E8A-4147-A177-3AD203B41FA5}">
                      <a16:colId xmlns:a16="http://schemas.microsoft.com/office/drawing/2014/main" val="2630067055"/>
                    </a:ext>
                  </a:extLst>
                </a:gridCol>
                <a:gridCol w="998482">
                  <a:extLst>
                    <a:ext uri="{9D8B030D-6E8A-4147-A177-3AD203B41FA5}">
                      <a16:colId xmlns:a16="http://schemas.microsoft.com/office/drawing/2014/main" val="2786328202"/>
                    </a:ext>
                  </a:extLst>
                </a:gridCol>
                <a:gridCol w="1030014">
                  <a:extLst>
                    <a:ext uri="{9D8B030D-6E8A-4147-A177-3AD203B41FA5}">
                      <a16:colId xmlns:a16="http://schemas.microsoft.com/office/drawing/2014/main" val="3114091655"/>
                    </a:ext>
                  </a:extLst>
                </a:gridCol>
                <a:gridCol w="1019504">
                  <a:extLst>
                    <a:ext uri="{9D8B030D-6E8A-4147-A177-3AD203B41FA5}">
                      <a16:colId xmlns:a16="http://schemas.microsoft.com/office/drawing/2014/main" val="569344522"/>
                    </a:ext>
                  </a:extLst>
                </a:gridCol>
                <a:gridCol w="511506">
                  <a:extLst>
                    <a:ext uri="{9D8B030D-6E8A-4147-A177-3AD203B41FA5}">
                      <a16:colId xmlns:a16="http://schemas.microsoft.com/office/drawing/2014/main" val="2811810374"/>
                    </a:ext>
                  </a:extLst>
                </a:gridCol>
                <a:gridCol w="1058042">
                  <a:extLst>
                    <a:ext uri="{9D8B030D-6E8A-4147-A177-3AD203B41FA5}">
                      <a16:colId xmlns:a16="http://schemas.microsoft.com/office/drawing/2014/main" val="342601965"/>
                    </a:ext>
                  </a:extLst>
                </a:gridCol>
              </a:tblGrid>
              <a:tr h="370840">
                <a:tc>
                  <a:txBody>
                    <a:bodyPr/>
                    <a:lstStyle/>
                    <a:p>
                      <a:r>
                        <a:rPr lang="en-GB" dirty="0"/>
                        <a:t>Individual ID</a:t>
                      </a:r>
                    </a:p>
                  </a:txBody>
                  <a:tcPr/>
                </a:tc>
                <a:tc>
                  <a:txBody>
                    <a:bodyPr/>
                    <a:lstStyle/>
                    <a:p>
                      <a:r>
                        <a:rPr lang="en-GB" dirty="0"/>
                        <a:t>SNP1</a:t>
                      </a:r>
                    </a:p>
                  </a:txBody>
                  <a:tcPr/>
                </a:tc>
                <a:tc>
                  <a:txBody>
                    <a:bodyPr/>
                    <a:lstStyle/>
                    <a:p>
                      <a:r>
                        <a:rPr lang="en-GB" dirty="0"/>
                        <a:t>SNP2</a:t>
                      </a:r>
                    </a:p>
                  </a:txBody>
                  <a:tcPr/>
                </a:tc>
                <a:tc>
                  <a:txBody>
                    <a:bodyPr/>
                    <a:lstStyle/>
                    <a:p>
                      <a:r>
                        <a:rPr lang="en-GB" dirty="0"/>
                        <a:t>SNP3</a:t>
                      </a:r>
                    </a:p>
                  </a:txBody>
                  <a:tcPr/>
                </a:tc>
                <a:tc>
                  <a:txBody>
                    <a:bodyPr/>
                    <a:lstStyle/>
                    <a:p>
                      <a:r>
                        <a:rPr lang="en-GB" dirty="0"/>
                        <a:t>…</a:t>
                      </a:r>
                    </a:p>
                  </a:txBody>
                  <a:tcPr/>
                </a:tc>
                <a:tc>
                  <a:txBody>
                    <a:bodyPr/>
                    <a:lstStyle/>
                    <a:p>
                      <a:r>
                        <a:rPr lang="en-GB" dirty="0"/>
                        <a:t>SNPM</a:t>
                      </a:r>
                    </a:p>
                  </a:txBody>
                  <a:tcPr/>
                </a:tc>
                <a:extLst>
                  <a:ext uri="{0D108BD9-81ED-4DB2-BD59-A6C34878D82A}">
                    <a16:rowId xmlns:a16="http://schemas.microsoft.com/office/drawing/2014/main" val="2827353320"/>
                  </a:ext>
                </a:extLst>
              </a:tr>
              <a:tr h="370840">
                <a:tc>
                  <a:txBody>
                    <a:bodyPr/>
                    <a:lstStyle/>
                    <a:p>
                      <a:r>
                        <a:rPr lang="en-GB" dirty="0"/>
                        <a:t>ID1</a:t>
                      </a:r>
                    </a:p>
                  </a:txBody>
                  <a:tcPr/>
                </a:tc>
                <a:tc>
                  <a:txBody>
                    <a:bodyPr/>
                    <a:lstStyle/>
                    <a:p>
                      <a:r>
                        <a:rPr lang="en-GB" dirty="0"/>
                        <a:t>1</a:t>
                      </a:r>
                    </a:p>
                  </a:txBody>
                  <a:tcPr/>
                </a:tc>
                <a:tc>
                  <a:txBody>
                    <a:bodyPr/>
                    <a:lstStyle/>
                    <a:p>
                      <a:r>
                        <a:rPr lang="en-GB" dirty="0"/>
                        <a:t>2</a:t>
                      </a:r>
                    </a:p>
                  </a:txBody>
                  <a:tcPr/>
                </a:tc>
                <a:tc>
                  <a:txBody>
                    <a:bodyPr/>
                    <a:lstStyle/>
                    <a:p>
                      <a:r>
                        <a:rPr lang="en-GB" dirty="0"/>
                        <a:t>0</a:t>
                      </a:r>
                    </a:p>
                  </a:txBody>
                  <a:tcPr/>
                </a:tc>
                <a:tc>
                  <a:txBody>
                    <a:bodyPr/>
                    <a:lstStyle/>
                    <a:p>
                      <a:r>
                        <a:rPr lang="en-GB" dirty="0"/>
                        <a:t>…</a:t>
                      </a:r>
                    </a:p>
                  </a:txBody>
                  <a:tcPr/>
                </a:tc>
                <a:tc>
                  <a:txBody>
                    <a:bodyPr/>
                    <a:lstStyle/>
                    <a:p>
                      <a:r>
                        <a:rPr lang="en-GB" dirty="0"/>
                        <a:t>2</a:t>
                      </a:r>
                    </a:p>
                  </a:txBody>
                  <a:tcPr/>
                </a:tc>
                <a:extLst>
                  <a:ext uri="{0D108BD9-81ED-4DB2-BD59-A6C34878D82A}">
                    <a16:rowId xmlns:a16="http://schemas.microsoft.com/office/drawing/2014/main" val="971612997"/>
                  </a:ext>
                </a:extLst>
              </a:tr>
              <a:tr h="370840">
                <a:tc>
                  <a:txBody>
                    <a:bodyPr/>
                    <a:lstStyle/>
                    <a:p>
                      <a:r>
                        <a:rPr lang="en-GB" dirty="0"/>
                        <a:t>ID2</a:t>
                      </a:r>
                    </a:p>
                  </a:txBody>
                  <a:tcPr/>
                </a:tc>
                <a:tc>
                  <a:txBody>
                    <a:bodyPr/>
                    <a:lstStyle/>
                    <a:p>
                      <a:r>
                        <a:rPr lang="en-GB" dirty="0"/>
                        <a:t>0</a:t>
                      </a:r>
                    </a:p>
                  </a:txBody>
                  <a:tcPr/>
                </a:tc>
                <a:tc>
                  <a:txBody>
                    <a:bodyPr/>
                    <a:lstStyle/>
                    <a:p>
                      <a:r>
                        <a:rPr lang="en-GB" dirty="0"/>
                        <a:t>0</a:t>
                      </a:r>
                    </a:p>
                  </a:txBody>
                  <a:tcPr/>
                </a:tc>
                <a:tc>
                  <a:txBody>
                    <a:bodyPr/>
                    <a:lstStyle/>
                    <a:p>
                      <a:r>
                        <a:rPr lang="en-GB" dirty="0"/>
                        <a:t>2</a:t>
                      </a:r>
                    </a:p>
                  </a:txBody>
                  <a:tcPr/>
                </a:tc>
                <a:tc>
                  <a:txBody>
                    <a:bodyPr/>
                    <a:lstStyle/>
                    <a:p>
                      <a:r>
                        <a:rPr lang="en-GB" dirty="0"/>
                        <a:t>…</a:t>
                      </a:r>
                    </a:p>
                  </a:txBody>
                  <a:tcPr/>
                </a:tc>
                <a:tc>
                  <a:txBody>
                    <a:bodyPr/>
                    <a:lstStyle/>
                    <a:p>
                      <a:r>
                        <a:rPr lang="en-GB" dirty="0"/>
                        <a:t>0</a:t>
                      </a:r>
                    </a:p>
                  </a:txBody>
                  <a:tcPr/>
                </a:tc>
                <a:extLst>
                  <a:ext uri="{0D108BD9-81ED-4DB2-BD59-A6C34878D82A}">
                    <a16:rowId xmlns:a16="http://schemas.microsoft.com/office/drawing/2014/main" val="3824775832"/>
                  </a:ext>
                </a:extLst>
              </a:tr>
              <a:tr h="370840">
                <a:tc>
                  <a:txBody>
                    <a:bodyPr/>
                    <a:lstStyle/>
                    <a:p>
                      <a:r>
                        <a:rPr lang="en-GB" dirty="0"/>
                        <a:t>ID3</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a:t>
                      </a:r>
                    </a:p>
                  </a:txBody>
                  <a:tcPr/>
                </a:tc>
                <a:tc>
                  <a:txBody>
                    <a:bodyPr/>
                    <a:lstStyle/>
                    <a:p>
                      <a:r>
                        <a:rPr lang="en-GB" dirty="0"/>
                        <a:t>0</a:t>
                      </a:r>
                    </a:p>
                  </a:txBody>
                  <a:tcPr/>
                </a:tc>
                <a:extLst>
                  <a:ext uri="{0D108BD9-81ED-4DB2-BD59-A6C34878D82A}">
                    <a16:rowId xmlns:a16="http://schemas.microsoft.com/office/drawing/2014/main" val="1500103244"/>
                  </a:ext>
                </a:extLst>
              </a:tr>
              <a:tr h="370840">
                <a:tc>
                  <a:txBody>
                    <a:bodyPr/>
                    <a:lstStyle/>
                    <a:p>
                      <a:r>
                        <a:rPr lang="en-GB" dirty="0"/>
                        <a:t>…</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2028704738"/>
                  </a:ext>
                </a:extLst>
              </a:tr>
              <a:tr h="370840">
                <a:tc>
                  <a:txBody>
                    <a:bodyPr/>
                    <a:lstStyle/>
                    <a:p>
                      <a:r>
                        <a:rPr lang="en-GB" dirty="0"/>
                        <a:t>IDN</a:t>
                      </a:r>
                    </a:p>
                  </a:txBody>
                  <a:tcPr/>
                </a:tc>
                <a:tc>
                  <a:txBody>
                    <a:bodyPr/>
                    <a:lstStyle/>
                    <a:p>
                      <a:r>
                        <a:rPr lang="en-GB" dirty="0"/>
                        <a:t>2</a:t>
                      </a:r>
                    </a:p>
                  </a:txBody>
                  <a:tcPr/>
                </a:tc>
                <a:tc>
                  <a:txBody>
                    <a:bodyPr/>
                    <a:lstStyle/>
                    <a:p>
                      <a:r>
                        <a:rPr lang="en-GB" dirty="0"/>
                        <a:t>2</a:t>
                      </a:r>
                    </a:p>
                  </a:txBody>
                  <a:tcPr/>
                </a:tc>
                <a:tc>
                  <a:txBody>
                    <a:bodyPr/>
                    <a:lstStyle/>
                    <a:p>
                      <a:r>
                        <a:rPr lang="en-GB" dirty="0"/>
                        <a:t>1</a:t>
                      </a:r>
                    </a:p>
                  </a:txBody>
                  <a:tcPr/>
                </a:tc>
                <a:tc>
                  <a:txBody>
                    <a:bodyPr/>
                    <a:lstStyle/>
                    <a:p>
                      <a:r>
                        <a:rPr lang="en-GB" dirty="0"/>
                        <a:t>…</a:t>
                      </a:r>
                    </a:p>
                  </a:txBody>
                  <a:tcPr/>
                </a:tc>
                <a:tc>
                  <a:txBody>
                    <a:bodyPr/>
                    <a:lstStyle/>
                    <a:p>
                      <a:r>
                        <a:rPr lang="en-GB" dirty="0"/>
                        <a:t>1</a:t>
                      </a:r>
                    </a:p>
                  </a:txBody>
                  <a:tcPr/>
                </a:tc>
                <a:extLst>
                  <a:ext uri="{0D108BD9-81ED-4DB2-BD59-A6C34878D82A}">
                    <a16:rowId xmlns:a16="http://schemas.microsoft.com/office/drawing/2014/main" val="744459784"/>
                  </a:ext>
                </a:extLst>
              </a:tr>
            </a:tbl>
          </a:graphicData>
        </a:graphic>
      </p:graphicFrame>
      <p:cxnSp>
        <p:nvCxnSpPr>
          <p:cNvPr id="10" name="Straight Arrow Connector 9">
            <a:extLst>
              <a:ext uri="{FF2B5EF4-FFF2-40B4-BE49-F238E27FC236}">
                <a16:creationId xmlns:a16="http://schemas.microsoft.com/office/drawing/2014/main" id="{583BC539-D692-5C86-D40D-73730757FFA4}"/>
              </a:ext>
            </a:extLst>
          </p:cNvPr>
          <p:cNvCxnSpPr>
            <a:cxnSpLocks/>
          </p:cNvCxnSpPr>
          <p:nvPr/>
        </p:nvCxnSpPr>
        <p:spPr>
          <a:xfrm>
            <a:off x="5360276" y="1516936"/>
            <a:ext cx="1685161" cy="70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3B29984-0559-2A84-DDCD-F2649870036B}"/>
              </a:ext>
            </a:extLst>
          </p:cNvPr>
          <p:cNvSpPr txBox="1"/>
          <p:nvPr/>
        </p:nvSpPr>
        <p:spPr>
          <a:xfrm>
            <a:off x="3058509" y="1159056"/>
            <a:ext cx="2333297" cy="646331"/>
          </a:xfrm>
          <a:prstGeom prst="rect">
            <a:avLst/>
          </a:prstGeom>
          <a:noFill/>
        </p:spPr>
        <p:txBody>
          <a:bodyPr wrap="square" rtlCol="0">
            <a:spAutoFit/>
          </a:bodyPr>
          <a:lstStyle/>
          <a:p>
            <a:r>
              <a:rPr lang="en-GB" dirty="0"/>
              <a:t>Discovery data</a:t>
            </a:r>
          </a:p>
          <a:p>
            <a:r>
              <a:rPr lang="en-GB" dirty="0"/>
              <a:t>(GWAS summary stats)</a:t>
            </a:r>
          </a:p>
        </p:txBody>
      </p:sp>
      <p:sp>
        <p:nvSpPr>
          <p:cNvPr id="12" name="TextBox 11">
            <a:extLst>
              <a:ext uri="{FF2B5EF4-FFF2-40B4-BE49-F238E27FC236}">
                <a16:creationId xmlns:a16="http://schemas.microsoft.com/office/drawing/2014/main" id="{6602A18E-EE21-AC47-D44A-923B63F652AF}"/>
              </a:ext>
            </a:extLst>
          </p:cNvPr>
          <p:cNvSpPr txBox="1"/>
          <p:nvPr/>
        </p:nvSpPr>
        <p:spPr>
          <a:xfrm>
            <a:off x="7835462" y="3918253"/>
            <a:ext cx="2333297" cy="646331"/>
          </a:xfrm>
          <a:prstGeom prst="rect">
            <a:avLst/>
          </a:prstGeom>
          <a:noFill/>
        </p:spPr>
        <p:txBody>
          <a:bodyPr wrap="square" rtlCol="0">
            <a:spAutoFit/>
          </a:bodyPr>
          <a:lstStyle/>
          <a:p>
            <a:r>
              <a:rPr lang="en-GB" dirty="0"/>
              <a:t>Test data</a:t>
            </a:r>
          </a:p>
          <a:p>
            <a:r>
              <a:rPr lang="en-GB" dirty="0"/>
              <a:t>(Genotype data)</a:t>
            </a:r>
          </a:p>
        </p:txBody>
      </p:sp>
      <p:cxnSp>
        <p:nvCxnSpPr>
          <p:cNvPr id="14" name="Straight Arrow Connector 13">
            <a:extLst>
              <a:ext uri="{FF2B5EF4-FFF2-40B4-BE49-F238E27FC236}">
                <a16:creationId xmlns:a16="http://schemas.microsoft.com/office/drawing/2014/main" id="{DD74E869-8BC6-5659-A7ED-0581FB82378B}"/>
              </a:ext>
            </a:extLst>
          </p:cNvPr>
          <p:cNvCxnSpPr>
            <a:cxnSpLocks/>
            <a:stCxn id="12" idx="1"/>
          </p:cNvCxnSpPr>
          <p:nvPr/>
        </p:nvCxnSpPr>
        <p:spPr>
          <a:xfrm flipH="1" flipV="1">
            <a:off x="7045437" y="4241418"/>
            <a:ext cx="79002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object 6">
            <a:extLst>
              <a:ext uri="{FF2B5EF4-FFF2-40B4-BE49-F238E27FC236}">
                <a16:creationId xmlns:a16="http://schemas.microsoft.com/office/drawing/2014/main" id="{9C55A4DD-9262-7008-2239-35C8A62F8A57}"/>
              </a:ext>
            </a:extLst>
          </p:cNvPr>
          <p:cNvSpPr txBox="1"/>
          <p:nvPr/>
        </p:nvSpPr>
        <p:spPr>
          <a:xfrm>
            <a:off x="3058509" y="6244923"/>
            <a:ext cx="6653573" cy="443070"/>
          </a:xfrm>
          <a:prstGeom prst="rect">
            <a:avLst/>
          </a:prstGeom>
        </p:spPr>
        <p:txBody>
          <a:bodyPr vert="horz" wrap="square" lIns="0" tIns="12065" rIns="0" bIns="0" rtlCol="0">
            <a:spAutoFit/>
          </a:bodyPr>
          <a:lstStyle/>
          <a:p>
            <a:pPr marL="38100">
              <a:lnSpc>
                <a:spcPct val="100000"/>
              </a:lnSpc>
              <a:spcBef>
                <a:spcPts val="95"/>
              </a:spcBef>
            </a:pPr>
            <a:r>
              <a:rPr sz="2800" i="1" spc="114" dirty="0">
                <a:latin typeface="Calibri" panose="020F0502020204030204" pitchFamily="34" charset="0"/>
                <a:cs typeface="Calibri" panose="020F0502020204030204" pitchFamily="34" charset="0"/>
              </a:rPr>
              <a:t>PRS</a:t>
            </a:r>
            <a:r>
              <a:rPr lang="en-GB" sz="2800" i="1" spc="114" dirty="0">
                <a:latin typeface="Calibri" panose="020F0502020204030204" pitchFamily="34" charset="0"/>
                <a:cs typeface="Calibri" panose="020F0502020204030204" pitchFamily="34" charset="0"/>
              </a:rPr>
              <a:t>Norm</a:t>
            </a:r>
            <a:r>
              <a:rPr sz="2800" i="1" baseline="-11111" dirty="0">
                <a:latin typeface="Calibri" panose="020F0502020204030204" pitchFamily="34" charset="0"/>
                <a:cs typeface="Calibri" panose="020F0502020204030204" pitchFamily="34" charset="0"/>
              </a:rPr>
              <a:t>I</a:t>
            </a:r>
            <a:r>
              <a:rPr lang="en-GB" sz="2800" i="1" baseline="-11111" dirty="0">
                <a:latin typeface="Calibri" panose="020F0502020204030204" pitchFamily="34" charset="0"/>
                <a:cs typeface="Calibri" panose="020F0502020204030204" pitchFamily="34" charset="0"/>
              </a:rPr>
              <a:t>D1</a:t>
            </a:r>
            <a:r>
              <a:rPr lang="en-GB" sz="3200" spc="150" baseline="-10416" dirty="0">
                <a:latin typeface="Calibri" panose="020F0502020204030204" pitchFamily="34" charset="0"/>
                <a:cs typeface="Calibri" panose="020F0502020204030204" pitchFamily="34" charset="0"/>
              </a:rPr>
              <a:t> </a:t>
            </a:r>
            <a:r>
              <a:rPr sz="2800" spc="45" dirty="0">
                <a:latin typeface="Calibri" panose="020F0502020204030204" pitchFamily="34" charset="0"/>
                <a:cs typeface="Calibri" panose="020F0502020204030204" pitchFamily="34" charset="0"/>
              </a:rPr>
              <a:t>=</a:t>
            </a:r>
            <a:r>
              <a:rPr lang="en-GB" sz="2800" spc="45" dirty="0">
                <a:latin typeface="Calibri" panose="020F0502020204030204" pitchFamily="34" charset="0"/>
                <a:cs typeface="Calibri" panose="020F0502020204030204" pitchFamily="34" charset="0"/>
              </a:rPr>
              <a:t> (</a:t>
            </a:r>
            <a:r>
              <a:rPr lang="en-GB" sz="2800" i="1" spc="114" dirty="0">
                <a:latin typeface="Calibri" panose="020F0502020204030204" pitchFamily="34" charset="0"/>
                <a:cs typeface="Calibri" panose="020F0502020204030204" pitchFamily="34" charset="0"/>
              </a:rPr>
              <a:t>PRS</a:t>
            </a:r>
            <a:r>
              <a:rPr lang="en-GB" sz="2800" i="1" baseline="-11111" dirty="0">
                <a:latin typeface="Calibri" panose="020F0502020204030204" pitchFamily="34" charset="0"/>
                <a:cs typeface="Calibri" panose="020F0502020204030204" pitchFamily="34" charset="0"/>
              </a:rPr>
              <a:t>ID1</a:t>
            </a:r>
            <a:r>
              <a:rPr lang="en-GB" sz="3200" spc="-22" baseline="-10416" dirty="0">
                <a:latin typeface="Calibri" panose="020F0502020204030204" pitchFamily="34" charset="0"/>
                <a:cs typeface="Calibri" panose="020F0502020204030204" pitchFamily="34" charset="0"/>
              </a:rPr>
              <a:t> – </a:t>
            </a:r>
            <a:r>
              <a:rPr lang="en-GB" sz="2800" spc="-22" dirty="0">
                <a:latin typeface="Calibri" panose="020F0502020204030204" pitchFamily="34" charset="0"/>
                <a:cs typeface="Calibri" panose="020F0502020204030204" pitchFamily="34" charset="0"/>
              </a:rPr>
              <a:t>mean(</a:t>
            </a:r>
            <a:r>
              <a:rPr lang="en-GB" sz="2800" i="1" spc="-22" dirty="0">
                <a:latin typeface="Calibri" panose="020F0502020204030204" pitchFamily="34" charset="0"/>
                <a:cs typeface="Calibri" panose="020F0502020204030204" pitchFamily="34" charset="0"/>
              </a:rPr>
              <a:t>PRS</a:t>
            </a:r>
            <a:r>
              <a:rPr lang="en-GB" sz="2800" spc="-22" dirty="0">
                <a:latin typeface="Calibri" panose="020F0502020204030204" pitchFamily="34" charset="0"/>
                <a:cs typeface="Calibri" panose="020F0502020204030204" pitchFamily="34" charset="0"/>
              </a:rPr>
              <a:t>)) / </a:t>
            </a:r>
            <a:r>
              <a:rPr lang="en-GB" sz="2800" spc="-22" dirty="0" err="1">
                <a:latin typeface="Calibri" panose="020F0502020204030204" pitchFamily="34" charset="0"/>
                <a:cs typeface="Calibri" panose="020F0502020204030204" pitchFamily="34" charset="0"/>
              </a:rPr>
              <a:t>sd</a:t>
            </a:r>
            <a:r>
              <a:rPr lang="en-GB" sz="2800" spc="-22" dirty="0">
                <a:latin typeface="Calibri" panose="020F0502020204030204" pitchFamily="34" charset="0"/>
                <a:cs typeface="Calibri" panose="020F0502020204030204" pitchFamily="34" charset="0"/>
              </a:rPr>
              <a:t>(</a:t>
            </a:r>
            <a:r>
              <a:rPr lang="en-GB" sz="2800" i="1" spc="-22" dirty="0">
                <a:latin typeface="Calibri" panose="020F0502020204030204" pitchFamily="34" charset="0"/>
                <a:cs typeface="Calibri" panose="020F0502020204030204" pitchFamily="34" charset="0"/>
              </a:rPr>
              <a:t>PRS</a:t>
            </a:r>
            <a:r>
              <a:rPr lang="en-GB" sz="2800" spc="-22" dirty="0">
                <a:latin typeface="Calibri" panose="020F0502020204030204" pitchFamily="34" charset="0"/>
                <a:cs typeface="Calibri" panose="020F0502020204030204" pitchFamily="34" charset="0"/>
              </a:rPr>
              <a:t>)</a:t>
            </a:r>
            <a:endParaRPr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279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33BFD-0DAD-6234-770F-49A9EDF0B33B}"/>
              </a:ext>
            </a:extLst>
          </p:cNvPr>
          <p:cNvSpPr>
            <a:spLocks noGrp="1"/>
          </p:cNvSpPr>
          <p:nvPr>
            <p:ph type="title"/>
          </p:nvPr>
        </p:nvSpPr>
        <p:spPr/>
        <p:txBody>
          <a:bodyPr/>
          <a:lstStyle/>
          <a:p>
            <a:r>
              <a:rPr lang="en-GB" dirty="0"/>
              <a:t>PRS-CS</a:t>
            </a:r>
          </a:p>
        </p:txBody>
      </p:sp>
      <p:sp>
        <p:nvSpPr>
          <p:cNvPr id="3" name="Content Placeholder 2">
            <a:extLst>
              <a:ext uri="{FF2B5EF4-FFF2-40B4-BE49-F238E27FC236}">
                <a16:creationId xmlns:a16="http://schemas.microsoft.com/office/drawing/2014/main" id="{BA775D9B-B8A4-F3DB-CE88-1A352A8F926C}"/>
              </a:ext>
            </a:extLst>
          </p:cNvPr>
          <p:cNvSpPr>
            <a:spLocks noGrp="1"/>
          </p:cNvSpPr>
          <p:nvPr>
            <p:ph idx="1"/>
          </p:nvPr>
        </p:nvSpPr>
        <p:spPr/>
        <p:txBody>
          <a:bodyPr/>
          <a:lstStyle/>
          <a:p>
            <a:r>
              <a:rPr lang="en-GB" b="0" i="0" dirty="0">
                <a:solidFill>
                  <a:srgbClr val="1F2328"/>
                </a:solidFill>
                <a:effectLst/>
              </a:rPr>
              <a:t>PRS-CS infers posterior SNP effect sizes under continuous shrinkage (CS) priors using GWAS summary statistics and an external LD reference panel.</a:t>
            </a:r>
          </a:p>
          <a:p>
            <a:endParaRPr lang="en-GB" dirty="0">
              <a:solidFill>
                <a:srgbClr val="1F2328"/>
              </a:solidFill>
            </a:endParaRPr>
          </a:p>
          <a:p>
            <a:r>
              <a:rPr lang="en-GB" dirty="0">
                <a:solidFill>
                  <a:srgbClr val="1F2328"/>
                </a:solidFill>
              </a:rPr>
              <a:t>PRS-CS adjusts the effect sizes based on their association signal and LD between markers</a:t>
            </a:r>
          </a:p>
          <a:p>
            <a:endParaRPr lang="en-GB" dirty="0">
              <a:solidFill>
                <a:srgbClr val="1F2328"/>
              </a:solidFill>
            </a:endParaRPr>
          </a:p>
          <a:p>
            <a:r>
              <a:rPr lang="en-GB" dirty="0">
                <a:solidFill>
                  <a:srgbClr val="1F2328"/>
                </a:solidFill>
              </a:rPr>
              <a:t>These effect sizes are used in place of those directly from the AD GWAS.</a:t>
            </a:r>
            <a:endParaRPr lang="en-GB" dirty="0"/>
          </a:p>
        </p:txBody>
      </p:sp>
      <p:pic>
        <p:nvPicPr>
          <p:cNvPr id="4" name="Picture 3">
            <a:extLst>
              <a:ext uri="{FF2B5EF4-FFF2-40B4-BE49-F238E27FC236}">
                <a16:creationId xmlns:a16="http://schemas.microsoft.com/office/drawing/2014/main" id="{4101B14D-0875-3582-D976-25FC099419FD}"/>
              </a:ext>
            </a:extLst>
          </p:cNvPr>
          <p:cNvPicPr>
            <a:picLocks noChangeAspect="1"/>
          </p:cNvPicPr>
          <p:nvPr/>
        </p:nvPicPr>
        <p:blipFill>
          <a:blip r:embed="rId2"/>
          <a:stretch>
            <a:fillRect/>
          </a:stretch>
        </p:blipFill>
        <p:spPr>
          <a:xfrm>
            <a:off x="8093676" y="0"/>
            <a:ext cx="4098324" cy="1858542"/>
          </a:xfrm>
          <a:prstGeom prst="rect">
            <a:avLst/>
          </a:prstGeom>
        </p:spPr>
      </p:pic>
    </p:spTree>
    <p:extLst>
      <p:ext uri="{BB962C8B-B14F-4D97-AF65-F5344CB8AC3E}">
        <p14:creationId xmlns:p14="http://schemas.microsoft.com/office/powerpoint/2010/main" val="3091397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060A-3417-F101-4F51-BA3DE465AA19}"/>
              </a:ext>
            </a:extLst>
          </p:cNvPr>
          <p:cNvSpPr>
            <a:spLocks noGrp="1"/>
          </p:cNvSpPr>
          <p:nvPr>
            <p:ph type="title"/>
          </p:nvPr>
        </p:nvSpPr>
        <p:spPr/>
        <p:txBody>
          <a:bodyPr/>
          <a:lstStyle/>
          <a:p>
            <a:r>
              <a:rPr lang="en-GB" dirty="0"/>
              <a:t>Logistic Regression</a:t>
            </a:r>
          </a:p>
        </p:txBody>
      </p:sp>
      <p:sp>
        <p:nvSpPr>
          <p:cNvPr id="3" name="Content Placeholder 2">
            <a:extLst>
              <a:ext uri="{FF2B5EF4-FFF2-40B4-BE49-F238E27FC236}">
                <a16:creationId xmlns:a16="http://schemas.microsoft.com/office/drawing/2014/main" id="{28B69BFC-B935-EB62-5142-0F887FA0FFF9}"/>
              </a:ext>
            </a:extLst>
          </p:cNvPr>
          <p:cNvSpPr>
            <a:spLocks noGrp="1"/>
          </p:cNvSpPr>
          <p:nvPr>
            <p:ph idx="1"/>
          </p:nvPr>
        </p:nvSpPr>
        <p:spPr/>
        <p:txBody>
          <a:bodyPr/>
          <a:lstStyle/>
          <a:p>
            <a:r>
              <a:rPr lang="en-GB" dirty="0"/>
              <a:t>Logistic regression is used to test the association between a binary trait (such as case/control status) and PRS.</a:t>
            </a:r>
          </a:p>
          <a:p>
            <a:r>
              <a:rPr lang="en-GB" dirty="0"/>
              <a:t>Other population covariates can be adjusted for.</a:t>
            </a:r>
          </a:p>
          <a:p>
            <a:endParaRPr lang="en-GB" dirty="0"/>
          </a:p>
          <a:p>
            <a:pPr marL="0" indent="0">
              <a:buNone/>
            </a:pPr>
            <a:endParaRPr lang="en-GB" dirty="0"/>
          </a:p>
          <a:p>
            <a:endParaRPr lang="en-GB" dirty="0"/>
          </a:p>
          <a:p>
            <a:r>
              <a:rPr lang="en-GB" dirty="0"/>
              <a:t>𝛃</a:t>
            </a:r>
            <a:r>
              <a:rPr lang="en-GB" baseline="-25000" dirty="0"/>
              <a:t>1</a:t>
            </a:r>
            <a:r>
              <a:rPr lang="en-GB" dirty="0"/>
              <a:t> is the log(OR) for the effect of PRS on the phenotype.</a:t>
            </a:r>
            <a:endParaRPr lang="en-GB" baseline="-25000" dirty="0"/>
          </a:p>
        </p:txBody>
      </p:sp>
      <p:pic>
        <p:nvPicPr>
          <p:cNvPr id="6" name="Picture 5">
            <a:extLst>
              <a:ext uri="{FF2B5EF4-FFF2-40B4-BE49-F238E27FC236}">
                <a16:creationId xmlns:a16="http://schemas.microsoft.com/office/drawing/2014/main" id="{F7C976DD-1119-34E7-90DC-D175777675A3}"/>
              </a:ext>
            </a:extLst>
          </p:cNvPr>
          <p:cNvPicPr>
            <a:picLocks noChangeAspect="1"/>
          </p:cNvPicPr>
          <p:nvPr/>
        </p:nvPicPr>
        <p:blipFill>
          <a:blip r:embed="rId2"/>
          <a:stretch>
            <a:fillRect/>
          </a:stretch>
        </p:blipFill>
        <p:spPr>
          <a:xfrm>
            <a:off x="3356733" y="3612055"/>
            <a:ext cx="5478533" cy="778477"/>
          </a:xfrm>
          <a:prstGeom prst="rect">
            <a:avLst/>
          </a:prstGeom>
        </p:spPr>
      </p:pic>
    </p:spTree>
    <p:extLst>
      <p:ext uri="{BB962C8B-B14F-4D97-AF65-F5344CB8AC3E}">
        <p14:creationId xmlns:p14="http://schemas.microsoft.com/office/powerpoint/2010/main" val="295443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2577-16D9-6B4F-A91B-A75C1CAC0278}"/>
              </a:ext>
            </a:extLst>
          </p:cNvPr>
          <p:cNvSpPr>
            <a:spLocks noGrp="1"/>
          </p:cNvSpPr>
          <p:nvPr>
            <p:ph type="title"/>
          </p:nvPr>
        </p:nvSpPr>
        <p:spPr>
          <a:xfrm>
            <a:off x="817419" y="306374"/>
            <a:ext cx="9224932" cy="1325563"/>
          </a:xfrm>
        </p:spPr>
        <p:txBody>
          <a:bodyPr>
            <a:normAutofit/>
          </a:bodyPr>
          <a:lstStyle/>
          <a:p>
            <a:r>
              <a:rPr lang="en-US" b="1" dirty="0"/>
              <a:t>Heritability of Alzheimer’s Disease</a:t>
            </a:r>
          </a:p>
        </p:txBody>
      </p:sp>
      <p:sp>
        <p:nvSpPr>
          <p:cNvPr id="3" name="Content Placeholder 2">
            <a:extLst>
              <a:ext uri="{FF2B5EF4-FFF2-40B4-BE49-F238E27FC236}">
                <a16:creationId xmlns:a16="http://schemas.microsoft.com/office/drawing/2014/main" id="{E3109CE2-19A3-1140-A6FD-AADA7E03D882}"/>
              </a:ext>
            </a:extLst>
          </p:cNvPr>
          <p:cNvSpPr>
            <a:spLocks noGrp="1"/>
          </p:cNvSpPr>
          <p:nvPr>
            <p:ph idx="1"/>
          </p:nvPr>
        </p:nvSpPr>
        <p:spPr>
          <a:xfrm>
            <a:off x="817418" y="1551182"/>
            <a:ext cx="11091817" cy="4899860"/>
          </a:xfrm>
        </p:spPr>
        <p:txBody>
          <a:bodyPr anchor="t">
            <a:noAutofit/>
          </a:bodyPr>
          <a:lstStyle/>
          <a:p>
            <a:pPr marL="0" indent="0">
              <a:buNone/>
            </a:pPr>
            <a:r>
              <a:rPr lang="en-GB" sz="2400" dirty="0"/>
              <a:t>Definition:  the proportion of heritability explained by a set of variants to the total heritability. </a:t>
            </a:r>
          </a:p>
        </p:txBody>
      </p:sp>
      <p:pic>
        <p:nvPicPr>
          <p:cNvPr id="6" name="Picture 5" descr="Chart, pie chart&#10;&#10;Description automatically generated">
            <a:extLst>
              <a:ext uri="{FF2B5EF4-FFF2-40B4-BE49-F238E27FC236}">
                <a16:creationId xmlns:a16="http://schemas.microsoft.com/office/drawing/2014/main" id="{8B20628D-A7DA-F641-8881-6C3E74F00192}"/>
              </a:ext>
            </a:extLst>
          </p:cNvPr>
          <p:cNvPicPr>
            <a:picLocks noChangeAspect="1"/>
          </p:cNvPicPr>
          <p:nvPr/>
        </p:nvPicPr>
        <p:blipFill>
          <a:blip r:embed="rId3"/>
          <a:stretch>
            <a:fillRect/>
          </a:stretch>
        </p:blipFill>
        <p:spPr>
          <a:xfrm>
            <a:off x="2766323" y="2283667"/>
            <a:ext cx="6861153" cy="3355086"/>
          </a:xfrm>
          <a:prstGeom prst="rect">
            <a:avLst/>
          </a:prstGeom>
        </p:spPr>
      </p:pic>
      <p:sp>
        <p:nvSpPr>
          <p:cNvPr id="9" name="TextBox 8">
            <a:extLst>
              <a:ext uri="{FF2B5EF4-FFF2-40B4-BE49-F238E27FC236}">
                <a16:creationId xmlns:a16="http://schemas.microsoft.com/office/drawing/2014/main" id="{766451C4-40E2-2D4D-9967-F9D81B6B8B2E}"/>
              </a:ext>
            </a:extLst>
          </p:cNvPr>
          <p:cNvSpPr txBox="1"/>
          <p:nvPr/>
        </p:nvSpPr>
        <p:spPr>
          <a:xfrm>
            <a:off x="1205345" y="6047741"/>
            <a:ext cx="10656774" cy="276999"/>
          </a:xfrm>
          <a:prstGeom prst="rect">
            <a:avLst/>
          </a:prstGeom>
          <a:noFill/>
        </p:spPr>
        <p:txBody>
          <a:bodyPr wrap="square">
            <a:spAutoFit/>
          </a:bodyPr>
          <a:lstStyle/>
          <a:p>
            <a:pPr lvl="0"/>
            <a:r>
              <a:rPr lang="en-GB" sz="1200" dirty="0" err="1"/>
              <a:t>Sierksma</a:t>
            </a:r>
            <a:r>
              <a:rPr lang="en-GB" sz="1200" dirty="0"/>
              <a:t> A, Escott-Price V, De </a:t>
            </a:r>
            <a:r>
              <a:rPr lang="en-GB" sz="1200" dirty="0" err="1"/>
              <a:t>Strooper</a:t>
            </a:r>
            <a:r>
              <a:rPr lang="en-GB" sz="1200" dirty="0"/>
              <a:t> B. (2020) Translating genetic risk of Alzheimer’s disease into mechanistic insight and drug target. </a:t>
            </a:r>
            <a:r>
              <a:rPr lang="en-GB" sz="1200" i="1" dirty="0"/>
              <a:t>Science</a:t>
            </a:r>
            <a:r>
              <a:rPr lang="en-GB" sz="1200" dirty="0"/>
              <a:t> 370:61–66. </a:t>
            </a:r>
          </a:p>
        </p:txBody>
      </p:sp>
      <p:sp>
        <p:nvSpPr>
          <p:cNvPr id="18" name="Rectangle 17">
            <a:extLst>
              <a:ext uri="{FF2B5EF4-FFF2-40B4-BE49-F238E27FC236}">
                <a16:creationId xmlns:a16="http://schemas.microsoft.com/office/drawing/2014/main" id="{0BF9DAFE-0515-F343-8C74-AA535C89E020}"/>
              </a:ext>
            </a:extLst>
          </p:cNvPr>
          <p:cNvSpPr/>
          <p:nvPr/>
        </p:nvSpPr>
        <p:spPr>
          <a:xfrm>
            <a:off x="502920" y="3264408"/>
            <a:ext cx="2331720" cy="2286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5726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7CA3-DE72-BEF2-A130-F2B869E5CF46}"/>
              </a:ext>
            </a:extLst>
          </p:cNvPr>
          <p:cNvSpPr>
            <a:spLocks noGrp="1"/>
          </p:cNvSpPr>
          <p:nvPr>
            <p:ph type="title"/>
          </p:nvPr>
        </p:nvSpPr>
        <p:spPr/>
        <p:txBody>
          <a:bodyPr/>
          <a:lstStyle/>
          <a:p>
            <a:r>
              <a:rPr lang="en-GB" dirty="0"/>
              <a:t>AUC</a:t>
            </a:r>
          </a:p>
        </p:txBody>
      </p:sp>
      <p:sp>
        <p:nvSpPr>
          <p:cNvPr id="3" name="Content Placeholder 2">
            <a:extLst>
              <a:ext uri="{FF2B5EF4-FFF2-40B4-BE49-F238E27FC236}">
                <a16:creationId xmlns:a16="http://schemas.microsoft.com/office/drawing/2014/main" id="{6FEED55E-94C7-AFB9-695C-CCAE94710109}"/>
              </a:ext>
            </a:extLst>
          </p:cNvPr>
          <p:cNvSpPr>
            <a:spLocks noGrp="1"/>
          </p:cNvSpPr>
          <p:nvPr>
            <p:ph idx="1"/>
          </p:nvPr>
        </p:nvSpPr>
        <p:spPr>
          <a:xfrm>
            <a:off x="838200" y="1825625"/>
            <a:ext cx="6380205" cy="4351338"/>
          </a:xfrm>
        </p:spPr>
        <p:txBody>
          <a:bodyPr>
            <a:normAutofit fontScale="92500" lnSpcReduction="10000"/>
          </a:bodyPr>
          <a:lstStyle/>
          <a:p>
            <a:r>
              <a:rPr lang="en-GB" dirty="0"/>
              <a:t>Area under the receiver operating curve is a measure of the predictive accuracy of a model.</a:t>
            </a:r>
          </a:p>
          <a:p>
            <a:endParaRPr lang="en-GB" dirty="0"/>
          </a:p>
          <a:p>
            <a:r>
              <a:rPr lang="en-GB" dirty="0"/>
              <a:t>AUC = 1 is perfect prediction accuracy</a:t>
            </a:r>
          </a:p>
          <a:p>
            <a:r>
              <a:rPr lang="en-GB" dirty="0"/>
              <a:t>i.e. you correctly assign each case and control</a:t>
            </a:r>
          </a:p>
          <a:p>
            <a:endParaRPr lang="en-GB" dirty="0"/>
          </a:p>
          <a:p>
            <a:r>
              <a:rPr lang="en-GB" dirty="0"/>
              <a:t>AUC = 0.5 suggests an uninformative model</a:t>
            </a:r>
          </a:p>
          <a:p>
            <a:r>
              <a:rPr lang="en-GB" dirty="0"/>
              <a:t>i.e. cases and controls are randomly assigned</a:t>
            </a:r>
          </a:p>
        </p:txBody>
      </p:sp>
      <p:pic>
        <p:nvPicPr>
          <p:cNvPr id="7" name="Picture 6">
            <a:extLst>
              <a:ext uri="{FF2B5EF4-FFF2-40B4-BE49-F238E27FC236}">
                <a16:creationId xmlns:a16="http://schemas.microsoft.com/office/drawing/2014/main" id="{B4BCDF75-3961-8F24-3F6E-2D434902A302}"/>
              </a:ext>
            </a:extLst>
          </p:cNvPr>
          <p:cNvPicPr>
            <a:picLocks noChangeAspect="1"/>
          </p:cNvPicPr>
          <p:nvPr/>
        </p:nvPicPr>
        <p:blipFill>
          <a:blip r:embed="rId2"/>
          <a:stretch>
            <a:fillRect/>
          </a:stretch>
        </p:blipFill>
        <p:spPr>
          <a:xfrm>
            <a:off x="7218405" y="1952741"/>
            <a:ext cx="4728519" cy="4279827"/>
          </a:xfrm>
          <a:prstGeom prst="rect">
            <a:avLst/>
          </a:prstGeom>
        </p:spPr>
      </p:pic>
    </p:spTree>
    <p:extLst>
      <p:ext uri="{BB962C8B-B14F-4D97-AF65-F5344CB8AC3E}">
        <p14:creationId xmlns:p14="http://schemas.microsoft.com/office/powerpoint/2010/main" val="337292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4B7F-8D68-6CE1-6B82-EEAB617F23CB}"/>
              </a:ext>
            </a:extLst>
          </p:cNvPr>
          <p:cNvSpPr>
            <a:spLocks noGrp="1"/>
          </p:cNvSpPr>
          <p:nvPr>
            <p:ph type="title"/>
          </p:nvPr>
        </p:nvSpPr>
        <p:spPr/>
        <p:txBody>
          <a:bodyPr/>
          <a:lstStyle/>
          <a:p>
            <a:r>
              <a:rPr lang="en-GB" dirty="0"/>
              <a:t>Stepwise Regression</a:t>
            </a:r>
          </a:p>
        </p:txBody>
      </p:sp>
      <p:sp>
        <p:nvSpPr>
          <p:cNvPr id="3" name="Content Placeholder 2">
            <a:extLst>
              <a:ext uri="{FF2B5EF4-FFF2-40B4-BE49-F238E27FC236}">
                <a16:creationId xmlns:a16="http://schemas.microsoft.com/office/drawing/2014/main" id="{CBDDBAE1-E4E1-4D9C-65C5-12B2EC269E4D}"/>
              </a:ext>
            </a:extLst>
          </p:cNvPr>
          <p:cNvSpPr>
            <a:spLocks noGrp="1"/>
          </p:cNvSpPr>
          <p:nvPr>
            <p:ph idx="1"/>
          </p:nvPr>
        </p:nvSpPr>
        <p:spPr/>
        <p:txBody>
          <a:bodyPr/>
          <a:lstStyle/>
          <a:p>
            <a:r>
              <a:rPr lang="en-GB" dirty="0"/>
              <a:t>Stepwise regression is a method which automatically optimises a regression model by selecting the combination of variables which explain the most variability in the phenotype.</a:t>
            </a:r>
          </a:p>
          <a:p>
            <a:endParaRPr lang="en-GB" dirty="0"/>
          </a:p>
          <a:p>
            <a:r>
              <a:rPr lang="en-GB" dirty="0"/>
              <a:t>The selection of variables from stepwise regression should enable the best prediction of the phenotype.</a:t>
            </a:r>
          </a:p>
        </p:txBody>
      </p:sp>
    </p:spTree>
    <p:extLst>
      <p:ext uri="{BB962C8B-B14F-4D97-AF65-F5344CB8AC3E}">
        <p14:creationId xmlns:p14="http://schemas.microsoft.com/office/powerpoint/2010/main" val="4159267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1E94F-C894-E099-A7D8-2D6F5D143435}"/>
              </a:ext>
            </a:extLst>
          </p:cNvPr>
          <p:cNvSpPr>
            <a:spLocks noGrp="1"/>
          </p:cNvSpPr>
          <p:nvPr>
            <p:ph type="title"/>
          </p:nvPr>
        </p:nvSpPr>
        <p:spPr>
          <a:xfrm>
            <a:off x="838200" y="243745"/>
            <a:ext cx="10515600" cy="1325563"/>
          </a:xfrm>
        </p:spPr>
        <p:txBody>
          <a:bodyPr/>
          <a:lstStyle/>
          <a:p>
            <a:r>
              <a:rPr lang="en-GB" dirty="0"/>
              <a:t>Practical Data</a:t>
            </a:r>
          </a:p>
        </p:txBody>
      </p:sp>
      <p:sp>
        <p:nvSpPr>
          <p:cNvPr id="3" name="Content Placeholder 2">
            <a:extLst>
              <a:ext uri="{FF2B5EF4-FFF2-40B4-BE49-F238E27FC236}">
                <a16:creationId xmlns:a16="http://schemas.microsoft.com/office/drawing/2014/main" id="{3EEFFD3F-95F2-CA3D-13EE-FAA57275E5F4}"/>
              </a:ext>
            </a:extLst>
          </p:cNvPr>
          <p:cNvSpPr>
            <a:spLocks noGrp="1"/>
          </p:cNvSpPr>
          <p:nvPr>
            <p:ph idx="1"/>
          </p:nvPr>
        </p:nvSpPr>
        <p:spPr>
          <a:xfrm>
            <a:off x="838200" y="1569308"/>
            <a:ext cx="10515600" cy="4923567"/>
          </a:xfrm>
        </p:spPr>
        <p:txBody>
          <a:bodyPr>
            <a:normAutofit fontScale="77500" lnSpcReduction="20000"/>
          </a:bodyPr>
          <a:lstStyle/>
          <a:p>
            <a:r>
              <a:rPr lang="en-GB" dirty="0"/>
              <a:t>Summary statistic data is a published AD GWAS by Kunkle et al. </a:t>
            </a:r>
          </a:p>
          <a:p>
            <a:endParaRPr lang="en-GB" dirty="0"/>
          </a:p>
          <a:p>
            <a:pPr marL="0" indent="0">
              <a:buNone/>
            </a:pPr>
            <a:endParaRPr lang="en-GB" dirty="0"/>
          </a:p>
          <a:p>
            <a:pPr marL="0" indent="0">
              <a:buNone/>
            </a:pPr>
            <a:endParaRPr lang="en-GB" dirty="0"/>
          </a:p>
          <a:p>
            <a:r>
              <a:rPr lang="en-GB" dirty="0"/>
              <a:t>Genotype data was simulated. 10,000 cases, 10,000 controls with 20,000 causal SNPs (effect sizes taken from Kunkle, SNPs with p &lt; 0.3) including 21 SNPs known to be associated with AD and 180,000 random SNPs (again from Kunkle with p &gt; 0.3)</a:t>
            </a:r>
          </a:p>
          <a:p>
            <a:endParaRPr lang="en-GB" dirty="0"/>
          </a:p>
          <a:p>
            <a:r>
              <a:rPr lang="en-GB" dirty="0"/>
              <a:t>Covariates were simulated. Sex was randomly assigned. Age was taken from a Normal distribution with mean = 85 and SD = 5 in cases and mean = 80 and SD = 20 in controls. </a:t>
            </a:r>
          </a:p>
          <a:p>
            <a:pPr marL="0" indent="0">
              <a:buNone/>
            </a:pPr>
            <a:endParaRPr lang="en-GB" dirty="0"/>
          </a:p>
          <a:p>
            <a:r>
              <a:rPr lang="en-GB" dirty="0"/>
              <a:t>Biomarkers were simulated based on mean and SD of values in cases and controls in BRAIN paper.</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E7753B32-881E-112D-3374-C313FB3FD7A3}"/>
              </a:ext>
            </a:extLst>
          </p:cNvPr>
          <p:cNvPicPr>
            <a:picLocks noChangeAspect="1"/>
          </p:cNvPicPr>
          <p:nvPr/>
        </p:nvPicPr>
        <p:blipFill>
          <a:blip r:embed="rId3"/>
          <a:stretch>
            <a:fillRect/>
          </a:stretch>
        </p:blipFill>
        <p:spPr>
          <a:xfrm>
            <a:off x="6529062" y="1927554"/>
            <a:ext cx="2966726" cy="967317"/>
          </a:xfrm>
          <a:prstGeom prst="rect">
            <a:avLst/>
          </a:prstGeom>
        </p:spPr>
      </p:pic>
      <p:pic>
        <p:nvPicPr>
          <p:cNvPr id="6" name="Picture 5">
            <a:extLst>
              <a:ext uri="{FF2B5EF4-FFF2-40B4-BE49-F238E27FC236}">
                <a16:creationId xmlns:a16="http://schemas.microsoft.com/office/drawing/2014/main" id="{A152AE59-23EA-1C2B-CB54-42BD7CE266D2}"/>
              </a:ext>
            </a:extLst>
          </p:cNvPr>
          <p:cNvPicPr>
            <a:picLocks noChangeAspect="1"/>
          </p:cNvPicPr>
          <p:nvPr/>
        </p:nvPicPr>
        <p:blipFill>
          <a:blip r:embed="rId4"/>
          <a:stretch>
            <a:fillRect/>
          </a:stretch>
        </p:blipFill>
        <p:spPr>
          <a:xfrm>
            <a:off x="8790003" y="5485200"/>
            <a:ext cx="2709414" cy="1307864"/>
          </a:xfrm>
          <a:prstGeom prst="rect">
            <a:avLst/>
          </a:prstGeom>
        </p:spPr>
      </p:pic>
      <p:pic>
        <p:nvPicPr>
          <p:cNvPr id="7" name="Picture 6">
            <a:extLst>
              <a:ext uri="{FF2B5EF4-FFF2-40B4-BE49-F238E27FC236}">
                <a16:creationId xmlns:a16="http://schemas.microsoft.com/office/drawing/2014/main" id="{87A2FED2-6BEC-502C-8A35-E30014DCE71D}"/>
              </a:ext>
            </a:extLst>
          </p:cNvPr>
          <p:cNvPicPr>
            <a:picLocks noChangeAspect="1"/>
          </p:cNvPicPr>
          <p:nvPr/>
        </p:nvPicPr>
        <p:blipFill>
          <a:blip r:embed="rId5"/>
          <a:stretch>
            <a:fillRect/>
          </a:stretch>
        </p:blipFill>
        <p:spPr>
          <a:xfrm>
            <a:off x="2696212" y="1941284"/>
            <a:ext cx="3189582" cy="953587"/>
          </a:xfrm>
          <a:prstGeom prst="rect">
            <a:avLst/>
          </a:prstGeom>
          <a:ln w="12700">
            <a:solidFill>
              <a:schemeClr val="accent1"/>
            </a:solidFill>
          </a:ln>
        </p:spPr>
      </p:pic>
      <p:pic>
        <p:nvPicPr>
          <p:cNvPr id="8" name="Picture 7">
            <a:extLst>
              <a:ext uri="{FF2B5EF4-FFF2-40B4-BE49-F238E27FC236}">
                <a16:creationId xmlns:a16="http://schemas.microsoft.com/office/drawing/2014/main" id="{6C4156BB-E30C-38C1-027D-2B52E5D7A1AC}"/>
              </a:ext>
            </a:extLst>
          </p:cNvPr>
          <p:cNvPicPr>
            <a:picLocks noChangeAspect="1"/>
          </p:cNvPicPr>
          <p:nvPr/>
        </p:nvPicPr>
        <p:blipFill>
          <a:blip r:embed="rId6"/>
          <a:stretch>
            <a:fillRect/>
          </a:stretch>
        </p:blipFill>
        <p:spPr>
          <a:xfrm>
            <a:off x="679446" y="5721678"/>
            <a:ext cx="8100046" cy="1071386"/>
          </a:xfrm>
          <a:prstGeom prst="rect">
            <a:avLst/>
          </a:prstGeom>
          <a:ln w="12700">
            <a:solidFill>
              <a:schemeClr val="accent1"/>
            </a:solidFill>
          </a:ln>
        </p:spPr>
      </p:pic>
    </p:spTree>
    <p:extLst>
      <p:ext uri="{BB962C8B-B14F-4D97-AF65-F5344CB8AC3E}">
        <p14:creationId xmlns:p14="http://schemas.microsoft.com/office/powerpoint/2010/main" val="514149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94BB-4B92-87D9-51A9-1AAECC155127}"/>
              </a:ext>
            </a:extLst>
          </p:cNvPr>
          <p:cNvSpPr>
            <a:spLocks noGrp="1"/>
          </p:cNvSpPr>
          <p:nvPr>
            <p:ph type="title"/>
          </p:nvPr>
        </p:nvSpPr>
        <p:spPr/>
        <p:txBody>
          <a:bodyPr/>
          <a:lstStyle/>
          <a:p>
            <a:r>
              <a:rPr lang="en-GB" dirty="0"/>
              <a:t>Compute PRS (using PRS(C+T))</a:t>
            </a:r>
          </a:p>
        </p:txBody>
      </p:sp>
      <p:sp>
        <p:nvSpPr>
          <p:cNvPr id="3" name="Content Placeholder 2">
            <a:extLst>
              <a:ext uri="{FF2B5EF4-FFF2-40B4-BE49-F238E27FC236}">
                <a16:creationId xmlns:a16="http://schemas.microsoft.com/office/drawing/2014/main" id="{9C5864D8-208F-D071-AE4D-B04A71A898B2}"/>
              </a:ext>
            </a:extLst>
          </p:cNvPr>
          <p:cNvSpPr>
            <a:spLocks noGrp="1"/>
          </p:cNvSpPr>
          <p:nvPr>
            <p:ph idx="1"/>
          </p:nvPr>
        </p:nvSpPr>
        <p:spPr>
          <a:xfrm>
            <a:off x="838200" y="1492469"/>
            <a:ext cx="10515600" cy="4684494"/>
          </a:xfrm>
        </p:spPr>
        <p:txBody>
          <a:bodyPr>
            <a:normAutofit fontScale="92500" lnSpcReduction="20000"/>
          </a:bodyPr>
          <a:lstStyle/>
          <a:p>
            <a:r>
              <a:rPr lang="en-GB" dirty="0"/>
              <a:t>Clump the data, using r2 threshold of 0.1 and 1000kb window.</a:t>
            </a:r>
          </a:p>
          <a:p>
            <a:pPr marL="0" indent="0">
              <a:buNone/>
            </a:pPr>
            <a:endParaRPr lang="en-GB" dirty="0"/>
          </a:p>
          <a:p>
            <a:pPr marL="0" indent="0">
              <a:buNone/>
            </a:pPr>
            <a:endParaRPr lang="en-GB" dirty="0"/>
          </a:p>
          <a:p>
            <a:endParaRPr lang="en-GB" dirty="0"/>
          </a:p>
          <a:p>
            <a:r>
              <a:rPr lang="en-GB" dirty="0"/>
              <a:t>Threshold the summary statistics, use two thresholds, 0.1 and 0.0001</a:t>
            </a:r>
          </a:p>
          <a:p>
            <a:pPr marL="0" indent="0">
              <a:buNone/>
            </a:pPr>
            <a:endParaRPr lang="en-GB" dirty="0"/>
          </a:p>
          <a:p>
            <a:endParaRPr lang="en-GB" dirty="0"/>
          </a:p>
          <a:p>
            <a:pPr marL="0" indent="0">
              <a:buNone/>
            </a:pPr>
            <a:endParaRPr lang="en-GB" dirty="0"/>
          </a:p>
          <a:p>
            <a:pPr marL="0" indent="0">
              <a:buNone/>
            </a:pPr>
            <a:endParaRPr lang="en-GB" dirty="0"/>
          </a:p>
          <a:p>
            <a:pPr marL="0" indent="0">
              <a:buNone/>
            </a:pPr>
            <a:endParaRPr lang="en-GB" dirty="0"/>
          </a:p>
          <a:p>
            <a:r>
              <a:rPr lang="en-GB" dirty="0"/>
              <a:t>Compute the PRS score</a:t>
            </a:r>
          </a:p>
        </p:txBody>
      </p:sp>
      <p:pic>
        <p:nvPicPr>
          <p:cNvPr id="4" name="Picture 3">
            <a:extLst>
              <a:ext uri="{FF2B5EF4-FFF2-40B4-BE49-F238E27FC236}">
                <a16:creationId xmlns:a16="http://schemas.microsoft.com/office/drawing/2014/main" id="{5AFC6F22-4EA1-636E-C996-8C58BD4117F2}"/>
              </a:ext>
            </a:extLst>
          </p:cNvPr>
          <p:cNvPicPr>
            <a:picLocks noChangeAspect="1"/>
          </p:cNvPicPr>
          <p:nvPr/>
        </p:nvPicPr>
        <p:blipFill>
          <a:blip r:embed="rId3"/>
          <a:stretch>
            <a:fillRect/>
          </a:stretch>
        </p:blipFill>
        <p:spPr>
          <a:xfrm>
            <a:off x="921005" y="2275784"/>
            <a:ext cx="10167036" cy="196149"/>
          </a:xfrm>
          <a:prstGeom prst="rect">
            <a:avLst/>
          </a:prstGeom>
          <a:ln w="12700">
            <a:solidFill>
              <a:srgbClr val="FF0000"/>
            </a:solidFill>
          </a:ln>
        </p:spPr>
      </p:pic>
      <p:pic>
        <p:nvPicPr>
          <p:cNvPr id="5" name="Picture 4">
            <a:extLst>
              <a:ext uri="{FF2B5EF4-FFF2-40B4-BE49-F238E27FC236}">
                <a16:creationId xmlns:a16="http://schemas.microsoft.com/office/drawing/2014/main" id="{FB161817-0363-A3C6-4C44-DAA14F6624ED}"/>
              </a:ext>
            </a:extLst>
          </p:cNvPr>
          <p:cNvPicPr>
            <a:picLocks noChangeAspect="1"/>
          </p:cNvPicPr>
          <p:nvPr/>
        </p:nvPicPr>
        <p:blipFill>
          <a:blip r:embed="rId4"/>
          <a:stretch>
            <a:fillRect/>
          </a:stretch>
        </p:blipFill>
        <p:spPr>
          <a:xfrm>
            <a:off x="921005" y="2552981"/>
            <a:ext cx="9822764" cy="214274"/>
          </a:xfrm>
          <a:prstGeom prst="rect">
            <a:avLst/>
          </a:prstGeom>
          <a:ln w="12700">
            <a:solidFill>
              <a:srgbClr val="FF0000"/>
            </a:solidFill>
          </a:ln>
        </p:spPr>
      </p:pic>
      <p:pic>
        <p:nvPicPr>
          <p:cNvPr id="6" name="Picture 5">
            <a:extLst>
              <a:ext uri="{FF2B5EF4-FFF2-40B4-BE49-F238E27FC236}">
                <a16:creationId xmlns:a16="http://schemas.microsoft.com/office/drawing/2014/main" id="{E3167A9F-0AA3-DCAE-911E-F68BD590CE90}"/>
              </a:ext>
            </a:extLst>
          </p:cNvPr>
          <p:cNvPicPr>
            <a:picLocks noChangeAspect="1"/>
          </p:cNvPicPr>
          <p:nvPr/>
        </p:nvPicPr>
        <p:blipFill>
          <a:blip r:embed="rId5"/>
          <a:stretch>
            <a:fillRect/>
          </a:stretch>
        </p:blipFill>
        <p:spPr>
          <a:xfrm>
            <a:off x="921005" y="2858138"/>
            <a:ext cx="4368800" cy="190500"/>
          </a:xfrm>
          <a:prstGeom prst="rect">
            <a:avLst/>
          </a:prstGeom>
          <a:ln w="12700">
            <a:solidFill>
              <a:srgbClr val="00B050"/>
            </a:solidFill>
          </a:ln>
        </p:spPr>
      </p:pic>
      <p:pic>
        <p:nvPicPr>
          <p:cNvPr id="7" name="Picture 6">
            <a:extLst>
              <a:ext uri="{FF2B5EF4-FFF2-40B4-BE49-F238E27FC236}">
                <a16:creationId xmlns:a16="http://schemas.microsoft.com/office/drawing/2014/main" id="{705EC3FA-C334-6A5D-7CBC-2BD3EB08D460}"/>
              </a:ext>
            </a:extLst>
          </p:cNvPr>
          <p:cNvPicPr>
            <a:picLocks noChangeAspect="1"/>
          </p:cNvPicPr>
          <p:nvPr/>
        </p:nvPicPr>
        <p:blipFill>
          <a:blip r:embed="rId6"/>
          <a:stretch>
            <a:fillRect/>
          </a:stretch>
        </p:blipFill>
        <p:spPr>
          <a:xfrm>
            <a:off x="921005" y="3868672"/>
            <a:ext cx="10143938" cy="657607"/>
          </a:xfrm>
          <a:prstGeom prst="rect">
            <a:avLst/>
          </a:prstGeom>
          <a:ln w="12700">
            <a:solidFill>
              <a:srgbClr val="FF0000"/>
            </a:solidFill>
          </a:ln>
        </p:spPr>
      </p:pic>
      <p:pic>
        <p:nvPicPr>
          <p:cNvPr id="8" name="Picture 7">
            <a:extLst>
              <a:ext uri="{FF2B5EF4-FFF2-40B4-BE49-F238E27FC236}">
                <a16:creationId xmlns:a16="http://schemas.microsoft.com/office/drawing/2014/main" id="{220F9232-D4D0-3DDD-6173-1A00DA84526E}"/>
              </a:ext>
            </a:extLst>
          </p:cNvPr>
          <p:cNvPicPr>
            <a:picLocks noChangeAspect="1"/>
          </p:cNvPicPr>
          <p:nvPr/>
        </p:nvPicPr>
        <p:blipFill>
          <a:blip r:embed="rId7"/>
          <a:stretch>
            <a:fillRect/>
          </a:stretch>
        </p:blipFill>
        <p:spPr>
          <a:xfrm>
            <a:off x="921005" y="4603781"/>
            <a:ext cx="2748455" cy="687114"/>
          </a:xfrm>
          <a:prstGeom prst="rect">
            <a:avLst/>
          </a:prstGeom>
          <a:ln w="12700">
            <a:solidFill>
              <a:srgbClr val="00B050"/>
            </a:solidFill>
          </a:ln>
        </p:spPr>
      </p:pic>
      <p:pic>
        <p:nvPicPr>
          <p:cNvPr id="9" name="Picture 8">
            <a:extLst>
              <a:ext uri="{FF2B5EF4-FFF2-40B4-BE49-F238E27FC236}">
                <a16:creationId xmlns:a16="http://schemas.microsoft.com/office/drawing/2014/main" id="{83C77A3D-ABAD-5062-C234-CD331BCD8813}"/>
              </a:ext>
            </a:extLst>
          </p:cNvPr>
          <p:cNvPicPr>
            <a:picLocks noChangeAspect="1"/>
          </p:cNvPicPr>
          <p:nvPr/>
        </p:nvPicPr>
        <p:blipFill>
          <a:blip r:embed="rId8"/>
          <a:stretch>
            <a:fillRect/>
          </a:stretch>
        </p:blipFill>
        <p:spPr>
          <a:xfrm>
            <a:off x="921005" y="5951023"/>
            <a:ext cx="9295050" cy="210999"/>
          </a:xfrm>
          <a:prstGeom prst="rect">
            <a:avLst/>
          </a:prstGeom>
          <a:ln w="12700">
            <a:solidFill>
              <a:srgbClr val="FF0000"/>
            </a:solidFill>
          </a:ln>
        </p:spPr>
      </p:pic>
      <p:pic>
        <p:nvPicPr>
          <p:cNvPr id="10" name="Picture 9">
            <a:extLst>
              <a:ext uri="{FF2B5EF4-FFF2-40B4-BE49-F238E27FC236}">
                <a16:creationId xmlns:a16="http://schemas.microsoft.com/office/drawing/2014/main" id="{BF60962D-ECE7-8D5C-C54F-A8CF76D06CC4}"/>
              </a:ext>
            </a:extLst>
          </p:cNvPr>
          <p:cNvPicPr>
            <a:picLocks noChangeAspect="1"/>
          </p:cNvPicPr>
          <p:nvPr/>
        </p:nvPicPr>
        <p:blipFill>
          <a:blip r:embed="rId9"/>
          <a:stretch>
            <a:fillRect/>
          </a:stretch>
        </p:blipFill>
        <p:spPr>
          <a:xfrm>
            <a:off x="921005" y="6236367"/>
            <a:ext cx="9928105" cy="211000"/>
          </a:xfrm>
          <a:prstGeom prst="rect">
            <a:avLst/>
          </a:prstGeom>
          <a:ln>
            <a:solidFill>
              <a:srgbClr val="FF0000"/>
            </a:solidFill>
          </a:ln>
        </p:spPr>
      </p:pic>
      <p:pic>
        <p:nvPicPr>
          <p:cNvPr id="11" name="Picture 10">
            <a:extLst>
              <a:ext uri="{FF2B5EF4-FFF2-40B4-BE49-F238E27FC236}">
                <a16:creationId xmlns:a16="http://schemas.microsoft.com/office/drawing/2014/main" id="{98C8BC97-C63C-9250-98CF-23DAE1D61C5C}"/>
              </a:ext>
            </a:extLst>
          </p:cNvPr>
          <p:cNvPicPr>
            <a:picLocks noChangeAspect="1"/>
          </p:cNvPicPr>
          <p:nvPr/>
        </p:nvPicPr>
        <p:blipFill>
          <a:blip r:embed="rId10"/>
          <a:stretch>
            <a:fillRect/>
          </a:stretch>
        </p:blipFill>
        <p:spPr>
          <a:xfrm>
            <a:off x="921005" y="1984002"/>
            <a:ext cx="2494857" cy="214868"/>
          </a:xfrm>
          <a:prstGeom prst="rect">
            <a:avLst/>
          </a:prstGeom>
          <a:ln w="12700">
            <a:solidFill>
              <a:srgbClr val="FF0000"/>
            </a:solidFill>
          </a:ln>
        </p:spPr>
      </p:pic>
      <p:pic>
        <p:nvPicPr>
          <p:cNvPr id="12" name="Picture 11">
            <a:extLst>
              <a:ext uri="{FF2B5EF4-FFF2-40B4-BE49-F238E27FC236}">
                <a16:creationId xmlns:a16="http://schemas.microsoft.com/office/drawing/2014/main" id="{FFA53AA7-3188-5BE0-7160-116E3F4AE10C}"/>
              </a:ext>
            </a:extLst>
          </p:cNvPr>
          <p:cNvPicPr>
            <a:picLocks noChangeAspect="1"/>
          </p:cNvPicPr>
          <p:nvPr/>
        </p:nvPicPr>
        <p:blipFill>
          <a:blip r:embed="rId11"/>
          <a:stretch>
            <a:fillRect/>
          </a:stretch>
        </p:blipFill>
        <p:spPr>
          <a:xfrm>
            <a:off x="921005" y="3595609"/>
            <a:ext cx="2489200" cy="228600"/>
          </a:xfrm>
          <a:prstGeom prst="rect">
            <a:avLst/>
          </a:prstGeom>
          <a:ln w="12700">
            <a:solidFill>
              <a:srgbClr val="FF0000"/>
            </a:solidFill>
          </a:ln>
        </p:spPr>
      </p:pic>
    </p:spTree>
    <p:extLst>
      <p:ext uri="{BB962C8B-B14F-4D97-AF65-F5344CB8AC3E}">
        <p14:creationId xmlns:p14="http://schemas.microsoft.com/office/powerpoint/2010/main" val="1289540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BDB8-E22D-CDAF-5CA8-342BC74F0082}"/>
              </a:ext>
            </a:extLst>
          </p:cNvPr>
          <p:cNvSpPr>
            <a:spLocks noGrp="1"/>
          </p:cNvSpPr>
          <p:nvPr>
            <p:ph type="title"/>
          </p:nvPr>
        </p:nvSpPr>
        <p:spPr/>
        <p:txBody>
          <a:bodyPr/>
          <a:lstStyle/>
          <a:p>
            <a:r>
              <a:rPr lang="en-GB" dirty="0"/>
              <a:t>Compute PRS (using PRS-CS)</a:t>
            </a:r>
          </a:p>
        </p:txBody>
      </p:sp>
      <p:sp>
        <p:nvSpPr>
          <p:cNvPr id="3" name="Content Placeholder 2">
            <a:extLst>
              <a:ext uri="{FF2B5EF4-FFF2-40B4-BE49-F238E27FC236}">
                <a16:creationId xmlns:a16="http://schemas.microsoft.com/office/drawing/2014/main" id="{61D6F4F1-0711-141A-75AB-8D0970C44822}"/>
              </a:ext>
            </a:extLst>
          </p:cNvPr>
          <p:cNvSpPr>
            <a:spLocks noGrp="1"/>
          </p:cNvSpPr>
          <p:nvPr>
            <p:ph idx="1"/>
          </p:nvPr>
        </p:nvSpPr>
        <p:spPr/>
        <p:txBody>
          <a:bodyPr/>
          <a:lstStyle/>
          <a:p>
            <a:r>
              <a:rPr lang="en-GB" dirty="0"/>
              <a:t>Output summary stats in the correct format</a:t>
            </a:r>
          </a:p>
          <a:p>
            <a:endParaRPr lang="en-GB" dirty="0"/>
          </a:p>
          <a:p>
            <a:r>
              <a:rPr lang="en-GB" dirty="0"/>
              <a:t>Run PRS-CS with default parameters</a:t>
            </a:r>
          </a:p>
          <a:p>
            <a:endParaRPr lang="en-GB" dirty="0"/>
          </a:p>
          <a:p>
            <a:r>
              <a:rPr lang="en-GB" dirty="0"/>
              <a:t>Compute score</a:t>
            </a:r>
          </a:p>
        </p:txBody>
      </p:sp>
      <p:pic>
        <p:nvPicPr>
          <p:cNvPr id="4" name="Picture 3">
            <a:extLst>
              <a:ext uri="{FF2B5EF4-FFF2-40B4-BE49-F238E27FC236}">
                <a16:creationId xmlns:a16="http://schemas.microsoft.com/office/drawing/2014/main" id="{900E7DB7-CCAE-E148-A1AE-14A60E4214A2}"/>
              </a:ext>
            </a:extLst>
          </p:cNvPr>
          <p:cNvPicPr>
            <a:picLocks noChangeAspect="1"/>
          </p:cNvPicPr>
          <p:nvPr/>
        </p:nvPicPr>
        <p:blipFill>
          <a:blip r:embed="rId2"/>
          <a:stretch>
            <a:fillRect/>
          </a:stretch>
        </p:blipFill>
        <p:spPr>
          <a:xfrm>
            <a:off x="8871441" y="2194139"/>
            <a:ext cx="2975919" cy="999267"/>
          </a:xfrm>
          <a:prstGeom prst="rect">
            <a:avLst/>
          </a:prstGeom>
          <a:ln w="12700">
            <a:solidFill>
              <a:srgbClr val="00B050"/>
            </a:solidFill>
          </a:ln>
        </p:spPr>
      </p:pic>
      <p:pic>
        <p:nvPicPr>
          <p:cNvPr id="5" name="Picture 4">
            <a:extLst>
              <a:ext uri="{FF2B5EF4-FFF2-40B4-BE49-F238E27FC236}">
                <a16:creationId xmlns:a16="http://schemas.microsoft.com/office/drawing/2014/main" id="{1922471C-9148-DFF5-963F-DE9BD3BFE9EF}"/>
              </a:ext>
            </a:extLst>
          </p:cNvPr>
          <p:cNvPicPr>
            <a:picLocks noChangeAspect="1"/>
          </p:cNvPicPr>
          <p:nvPr/>
        </p:nvPicPr>
        <p:blipFill>
          <a:blip r:embed="rId3"/>
          <a:stretch>
            <a:fillRect/>
          </a:stretch>
        </p:blipFill>
        <p:spPr>
          <a:xfrm>
            <a:off x="838200" y="2340807"/>
            <a:ext cx="7922126" cy="352966"/>
          </a:xfrm>
          <a:prstGeom prst="rect">
            <a:avLst/>
          </a:prstGeom>
          <a:ln w="12700">
            <a:solidFill>
              <a:srgbClr val="FF0000"/>
            </a:solidFill>
          </a:ln>
        </p:spPr>
      </p:pic>
      <p:pic>
        <p:nvPicPr>
          <p:cNvPr id="7" name="Picture 6">
            <a:extLst>
              <a:ext uri="{FF2B5EF4-FFF2-40B4-BE49-F238E27FC236}">
                <a16:creationId xmlns:a16="http://schemas.microsoft.com/office/drawing/2014/main" id="{BF56D227-FADA-4B0F-E912-07C8315A2BB4}"/>
              </a:ext>
            </a:extLst>
          </p:cNvPr>
          <p:cNvPicPr>
            <a:picLocks noChangeAspect="1"/>
          </p:cNvPicPr>
          <p:nvPr/>
        </p:nvPicPr>
        <p:blipFill>
          <a:blip r:embed="rId4"/>
          <a:stretch>
            <a:fillRect/>
          </a:stretch>
        </p:blipFill>
        <p:spPr>
          <a:xfrm>
            <a:off x="838200" y="4430519"/>
            <a:ext cx="8420100" cy="825500"/>
          </a:xfrm>
          <a:prstGeom prst="rect">
            <a:avLst/>
          </a:prstGeom>
          <a:ln w="12700">
            <a:solidFill>
              <a:srgbClr val="FF0000"/>
            </a:solidFill>
          </a:ln>
        </p:spPr>
      </p:pic>
      <p:pic>
        <p:nvPicPr>
          <p:cNvPr id="8" name="Picture 7">
            <a:extLst>
              <a:ext uri="{FF2B5EF4-FFF2-40B4-BE49-F238E27FC236}">
                <a16:creationId xmlns:a16="http://schemas.microsoft.com/office/drawing/2014/main" id="{FC61645A-C084-90B8-9D77-A6B408BA16CE}"/>
              </a:ext>
            </a:extLst>
          </p:cNvPr>
          <p:cNvPicPr>
            <a:picLocks noChangeAspect="1"/>
          </p:cNvPicPr>
          <p:nvPr/>
        </p:nvPicPr>
        <p:blipFill>
          <a:blip r:embed="rId5"/>
          <a:stretch>
            <a:fillRect/>
          </a:stretch>
        </p:blipFill>
        <p:spPr>
          <a:xfrm>
            <a:off x="838200" y="5359031"/>
            <a:ext cx="7706710" cy="177933"/>
          </a:xfrm>
          <a:prstGeom prst="rect">
            <a:avLst/>
          </a:prstGeom>
          <a:ln w="12700">
            <a:solidFill>
              <a:srgbClr val="FF0000"/>
            </a:solidFill>
          </a:ln>
        </p:spPr>
      </p:pic>
      <p:pic>
        <p:nvPicPr>
          <p:cNvPr id="9" name="Picture 8">
            <a:extLst>
              <a:ext uri="{FF2B5EF4-FFF2-40B4-BE49-F238E27FC236}">
                <a16:creationId xmlns:a16="http://schemas.microsoft.com/office/drawing/2014/main" id="{17F6E98D-25C1-5924-C0C5-494B1B478312}"/>
              </a:ext>
            </a:extLst>
          </p:cNvPr>
          <p:cNvPicPr>
            <a:picLocks noChangeAspect="1"/>
          </p:cNvPicPr>
          <p:nvPr/>
        </p:nvPicPr>
        <p:blipFill>
          <a:blip r:embed="rId6"/>
          <a:stretch>
            <a:fillRect/>
          </a:stretch>
        </p:blipFill>
        <p:spPr>
          <a:xfrm>
            <a:off x="9570326" y="4627369"/>
            <a:ext cx="1257300" cy="431800"/>
          </a:xfrm>
          <a:prstGeom prst="rect">
            <a:avLst/>
          </a:prstGeom>
          <a:ln w="12700">
            <a:solidFill>
              <a:srgbClr val="00B050"/>
            </a:solidFill>
          </a:ln>
        </p:spPr>
      </p:pic>
      <p:sp>
        <p:nvSpPr>
          <p:cNvPr id="11" name="TextBox 10">
            <a:extLst>
              <a:ext uri="{FF2B5EF4-FFF2-40B4-BE49-F238E27FC236}">
                <a16:creationId xmlns:a16="http://schemas.microsoft.com/office/drawing/2014/main" id="{09200418-E3B7-B189-907C-DF8BF0197DAE}"/>
              </a:ext>
            </a:extLst>
          </p:cNvPr>
          <p:cNvSpPr txBox="1"/>
          <p:nvPr/>
        </p:nvSpPr>
        <p:spPr>
          <a:xfrm>
            <a:off x="838200" y="3342290"/>
            <a:ext cx="10712669" cy="461665"/>
          </a:xfrm>
          <a:prstGeom prst="rect">
            <a:avLst/>
          </a:prstGeom>
          <a:noFill/>
          <a:ln w="12700">
            <a:solidFill>
              <a:srgbClr val="FF0000"/>
            </a:solidFill>
          </a:ln>
        </p:spPr>
        <p:txBody>
          <a:bodyPr wrap="square" rtlCol="0">
            <a:spAutoFit/>
          </a:bodyPr>
          <a:lstStyle/>
          <a:p>
            <a:r>
              <a:rPr lang="en-GB" sz="1200" dirty="0">
                <a:latin typeface="Monaco" pitchFamily="2" charset="77"/>
              </a:rPr>
              <a:t>python /home/training/</a:t>
            </a:r>
            <a:r>
              <a:rPr lang="en-GB" sz="1200" dirty="0" err="1">
                <a:latin typeface="Monaco" pitchFamily="2" charset="77"/>
              </a:rPr>
              <a:t>PRScs</a:t>
            </a:r>
            <a:r>
              <a:rPr lang="en-GB" sz="1200" dirty="0">
                <a:latin typeface="Monaco" pitchFamily="2" charset="77"/>
              </a:rPr>
              <a:t>/</a:t>
            </a:r>
            <a:r>
              <a:rPr lang="en-GB" sz="1200" dirty="0" err="1">
                <a:latin typeface="Monaco" pitchFamily="2" charset="77"/>
              </a:rPr>
              <a:t>PRScs.py</a:t>
            </a:r>
            <a:r>
              <a:rPr lang="en-GB" sz="1200" dirty="0">
                <a:latin typeface="Monaco" pitchFamily="2" charset="77"/>
              </a:rPr>
              <a:t> --</a:t>
            </a:r>
            <a:r>
              <a:rPr lang="en-GB" sz="1200" dirty="0" err="1">
                <a:latin typeface="Monaco" pitchFamily="2" charset="77"/>
              </a:rPr>
              <a:t>ref_dir</a:t>
            </a:r>
            <a:r>
              <a:rPr lang="en-GB" sz="1200" dirty="0">
                <a:latin typeface="Monaco" pitchFamily="2" charset="77"/>
              </a:rPr>
              <a:t> /home/training/</a:t>
            </a:r>
            <a:r>
              <a:rPr lang="en-GB" sz="1200" dirty="0" err="1">
                <a:latin typeface="Monaco" pitchFamily="2" charset="77"/>
              </a:rPr>
              <a:t>PRScs</a:t>
            </a:r>
            <a:r>
              <a:rPr lang="en-GB" sz="1200" dirty="0">
                <a:latin typeface="Monaco" pitchFamily="2" charset="77"/>
              </a:rPr>
              <a:t>/</a:t>
            </a:r>
            <a:r>
              <a:rPr lang="en-GB" sz="1200" dirty="0" err="1">
                <a:latin typeface="Monaco" pitchFamily="2" charset="77"/>
              </a:rPr>
              <a:t>ldblk_ukbb_eur</a:t>
            </a:r>
            <a:r>
              <a:rPr lang="en-GB" sz="1200" dirty="0">
                <a:latin typeface="Monaco" pitchFamily="2" charset="77"/>
              </a:rPr>
              <a:t> --</a:t>
            </a:r>
            <a:r>
              <a:rPr lang="en-GB" sz="1200" dirty="0" err="1">
                <a:latin typeface="Monaco" pitchFamily="2" charset="77"/>
              </a:rPr>
              <a:t>bim_prefix</a:t>
            </a:r>
            <a:r>
              <a:rPr lang="en-GB" sz="1200" dirty="0">
                <a:latin typeface="Monaco" pitchFamily="2" charset="77"/>
              </a:rPr>
              <a:t>=</a:t>
            </a:r>
            <a:r>
              <a:rPr lang="en-GB" sz="1200" dirty="0" err="1">
                <a:latin typeface="Monaco" pitchFamily="2" charset="77"/>
              </a:rPr>
              <a:t>AD_GWAS_data_final</a:t>
            </a:r>
            <a:r>
              <a:rPr lang="en-GB" sz="1200" dirty="0">
                <a:latin typeface="Monaco" pitchFamily="2" charset="77"/>
              </a:rPr>
              <a:t> --</a:t>
            </a:r>
            <a:r>
              <a:rPr lang="en-GB" sz="1200" dirty="0" err="1">
                <a:latin typeface="Monaco" pitchFamily="2" charset="77"/>
              </a:rPr>
              <a:t>sst_file</a:t>
            </a:r>
            <a:r>
              <a:rPr lang="en-GB" sz="1200" dirty="0">
                <a:latin typeface="Monaco" pitchFamily="2" charset="77"/>
              </a:rPr>
              <a:t>=</a:t>
            </a:r>
            <a:r>
              <a:rPr lang="en-GB" sz="1200" dirty="0" err="1">
                <a:latin typeface="Monaco" pitchFamily="2" charset="77"/>
              </a:rPr>
              <a:t>Kunkle_summary_stats_PRScs.txt</a:t>
            </a:r>
            <a:r>
              <a:rPr lang="en-GB" sz="1200" dirty="0">
                <a:latin typeface="Monaco" pitchFamily="2" charset="77"/>
              </a:rPr>
              <a:t> --</a:t>
            </a:r>
            <a:r>
              <a:rPr lang="en-GB" sz="1200" dirty="0" err="1">
                <a:latin typeface="Monaco" pitchFamily="2" charset="77"/>
              </a:rPr>
              <a:t>n_gwas</a:t>
            </a:r>
            <a:r>
              <a:rPr lang="en-GB" sz="1200" dirty="0">
                <a:latin typeface="Monaco" pitchFamily="2" charset="77"/>
              </a:rPr>
              <a:t>=63926 --</a:t>
            </a:r>
            <a:r>
              <a:rPr lang="en-GB" sz="1200" dirty="0" err="1">
                <a:latin typeface="Monaco" pitchFamily="2" charset="77"/>
              </a:rPr>
              <a:t>out_dir</a:t>
            </a:r>
            <a:r>
              <a:rPr lang="en-GB" sz="1200" dirty="0">
                <a:latin typeface="Monaco" pitchFamily="2" charset="77"/>
              </a:rPr>
              <a:t>=</a:t>
            </a:r>
            <a:r>
              <a:rPr lang="en-GB" sz="1200" dirty="0" err="1">
                <a:latin typeface="Monaco" pitchFamily="2" charset="77"/>
              </a:rPr>
              <a:t>Kunkle_PRScs_weights</a:t>
            </a:r>
            <a:endParaRPr lang="en-GB" sz="1200" dirty="0">
              <a:latin typeface="Monaco" pitchFamily="2" charset="77"/>
            </a:endParaRPr>
          </a:p>
        </p:txBody>
      </p:sp>
    </p:spTree>
    <p:extLst>
      <p:ext uri="{BB962C8B-B14F-4D97-AF65-F5344CB8AC3E}">
        <p14:creationId xmlns:p14="http://schemas.microsoft.com/office/powerpoint/2010/main" val="1269108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17726-E819-73B2-9720-8AB9DDC17555}"/>
              </a:ext>
            </a:extLst>
          </p:cNvPr>
          <p:cNvSpPr>
            <a:spLocks noGrp="1"/>
          </p:cNvSpPr>
          <p:nvPr>
            <p:ph type="title"/>
          </p:nvPr>
        </p:nvSpPr>
        <p:spPr/>
        <p:txBody>
          <a:bodyPr/>
          <a:lstStyle/>
          <a:p>
            <a:r>
              <a:rPr lang="en-GB" dirty="0"/>
              <a:t>Merge PRS data and covariates</a:t>
            </a:r>
          </a:p>
        </p:txBody>
      </p:sp>
      <p:sp>
        <p:nvSpPr>
          <p:cNvPr id="3" name="Content Placeholder 2">
            <a:extLst>
              <a:ext uri="{FF2B5EF4-FFF2-40B4-BE49-F238E27FC236}">
                <a16:creationId xmlns:a16="http://schemas.microsoft.com/office/drawing/2014/main" id="{A553059E-8A6F-DD79-35EA-2883FF4F327F}"/>
              </a:ext>
            </a:extLst>
          </p:cNvPr>
          <p:cNvSpPr>
            <a:spLocks noGrp="1"/>
          </p:cNvSpPr>
          <p:nvPr>
            <p:ph idx="1"/>
          </p:nvPr>
        </p:nvSpPr>
        <p:spPr>
          <a:xfrm>
            <a:off x="838200" y="1450428"/>
            <a:ext cx="10515600" cy="4726535"/>
          </a:xfrm>
        </p:spPr>
        <p:txBody>
          <a:bodyPr/>
          <a:lstStyle/>
          <a:p>
            <a:r>
              <a:rPr lang="en-GB" dirty="0"/>
              <a:t>Merge all PRS files</a:t>
            </a:r>
          </a:p>
          <a:p>
            <a:endParaRPr lang="en-GB" dirty="0"/>
          </a:p>
          <a:p>
            <a:endParaRPr lang="en-GB" dirty="0"/>
          </a:p>
          <a:p>
            <a:endParaRPr lang="en-GB" dirty="0"/>
          </a:p>
          <a:p>
            <a:pPr marL="0" indent="0">
              <a:buNone/>
            </a:pPr>
            <a:endParaRPr lang="en-GB" dirty="0"/>
          </a:p>
          <a:p>
            <a:r>
              <a:rPr lang="en-GB" dirty="0"/>
              <a:t>Adjust PRS for principal components and normalise</a:t>
            </a:r>
          </a:p>
          <a:p>
            <a:endParaRPr lang="en-GB" dirty="0"/>
          </a:p>
          <a:p>
            <a:endParaRPr lang="en-GB" dirty="0"/>
          </a:p>
          <a:p>
            <a:pPr marL="0" indent="0">
              <a:buNone/>
            </a:pPr>
            <a:endParaRPr lang="en-GB" dirty="0"/>
          </a:p>
        </p:txBody>
      </p:sp>
      <p:pic>
        <p:nvPicPr>
          <p:cNvPr id="4" name="Picture 3">
            <a:extLst>
              <a:ext uri="{FF2B5EF4-FFF2-40B4-BE49-F238E27FC236}">
                <a16:creationId xmlns:a16="http://schemas.microsoft.com/office/drawing/2014/main" id="{91FF34A0-FDA9-0746-3CE1-798FCB4A360B}"/>
              </a:ext>
            </a:extLst>
          </p:cNvPr>
          <p:cNvPicPr>
            <a:picLocks noChangeAspect="1"/>
          </p:cNvPicPr>
          <p:nvPr/>
        </p:nvPicPr>
        <p:blipFill>
          <a:blip r:embed="rId2"/>
          <a:stretch>
            <a:fillRect/>
          </a:stretch>
        </p:blipFill>
        <p:spPr>
          <a:xfrm>
            <a:off x="838200" y="1928811"/>
            <a:ext cx="6235700" cy="1841500"/>
          </a:xfrm>
          <a:prstGeom prst="rect">
            <a:avLst/>
          </a:prstGeom>
          <a:ln w="12700">
            <a:solidFill>
              <a:srgbClr val="FF0000"/>
            </a:solidFill>
          </a:ln>
        </p:spPr>
      </p:pic>
      <p:pic>
        <p:nvPicPr>
          <p:cNvPr id="5" name="Picture 4">
            <a:extLst>
              <a:ext uri="{FF2B5EF4-FFF2-40B4-BE49-F238E27FC236}">
                <a16:creationId xmlns:a16="http://schemas.microsoft.com/office/drawing/2014/main" id="{C8252579-7511-BFE5-E8B3-E7859F8348CD}"/>
              </a:ext>
            </a:extLst>
          </p:cNvPr>
          <p:cNvPicPr>
            <a:picLocks noChangeAspect="1"/>
          </p:cNvPicPr>
          <p:nvPr/>
        </p:nvPicPr>
        <p:blipFill>
          <a:blip r:embed="rId3"/>
          <a:stretch>
            <a:fillRect/>
          </a:stretch>
        </p:blipFill>
        <p:spPr>
          <a:xfrm>
            <a:off x="7434318" y="2331929"/>
            <a:ext cx="3387448" cy="1097071"/>
          </a:xfrm>
          <a:prstGeom prst="rect">
            <a:avLst/>
          </a:prstGeom>
          <a:ln w="12700">
            <a:solidFill>
              <a:srgbClr val="00B050"/>
            </a:solidFill>
          </a:ln>
        </p:spPr>
      </p:pic>
      <p:pic>
        <p:nvPicPr>
          <p:cNvPr id="6" name="Picture 5">
            <a:extLst>
              <a:ext uri="{FF2B5EF4-FFF2-40B4-BE49-F238E27FC236}">
                <a16:creationId xmlns:a16="http://schemas.microsoft.com/office/drawing/2014/main" id="{66EF29C2-CF36-A0F6-3ABF-AAB0244DCBA7}"/>
              </a:ext>
            </a:extLst>
          </p:cNvPr>
          <p:cNvPicPr>
            <a:picLocks noChangeAspect="1"/>
          </p:cNvPicPr>
          <p:nvPr/>
        </p:nvPicPr>
        <p:blipFill>
          <a:blip r:embed="rId4"/>
          <a:stretch>
            <a:fillRect/>
          </a:stretch>
        </p:blipFill>
        <p:spPr>
          <a:xfrm>
            <a:off x="838200" y="4463665"/>
            <a:ext cx="6121400" cy="2006600"/>
          </a:xfrm>
          <a:prstGeom prst="rect">
            <a:avLst/>
          </a:prstGeom>
          <a:ln w="12700">
            <a:solidFill>
              <a:srgbClr val="FF0000"/>
            </a:solidFill>
          </a:ln>
        </p:spPr>
      </p:pic>
      <p:pic>
        <p:nvPicPr>
          <p:cNvPr id="7" name="Picture 6">
            <a:extLst>
              <a:ext uri="{FF2B5EF4-FFF2-40B4-BE49-F238E27FC236}">
                <a16:creationId xmlns:a16="http://schemas.microsoft.com/office/drawing/2014/main" id="{5B165AE9-83B1-3C67-4F68-45F19FFC90DC}"/>
              </a:ext>
            </a:extLst>
          </p:cNvPr>
          <p:cNvPicPr>
            <a:picLocks noChangeAspect="1"/>
          </p:cNvPicPr>
          <p:nvPr/>
        </p:nvPicPr>
        <p:blipFill>
          <a:blip r:embed="rId5"/>
          <a:stretch>
            <a:fillRect/>
          </a:stretch>
        </p:blipFill>
        <p:spPr>
          <a:xfrm>
            <a:off x="7185563" y="5112420"/>
            <a:ext cx="4661576" cy="590304"/>
          </a:xfrm>
          <a:prstGeom prst="rect">
            <a:avLst/>
          </a:prstGeom>
          <a:ln w="12700">
            <a:solidFill>
              <a:srgbClr val="00B050"/>
            </a:solidFill>
          </a:ln>
        </p:spPr>
      </p:pic>
    </p:spTree>
    <p:extLst>
      <p:ext uri="{BB962C8B-B14F-4D97-AF65-F5344CB8AC3E}">
        <p14:creationId xmlns:p14="http://schemas.microsoft.com/office/powerpoint/2010/main" val="3329859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17726-E819-73B2-9720-8AB9DDC17555}"/>
              </a:ext>
            </a:extLst>
          </p:cNvPr>
          <p:cNvSpPr>
            <a:spLocks noGrp="1"/>
          </p:cNvSpPr>
          <p:nvPr>
            <p:ph type="title"/>
          </p:nvPr>
        </p:nvSpPr>
        <p:spPr/>
        <p:txBody>
          <a:bodyPr/>
          <a:lstStyle/>
          <a:p>
            <a:r>
              <a:rPr lang="en-GB" dirty="0"/>
              <a:t>Descriptive Statistics of Covariates</a:t>
            </a:r>
          </a:p>
        </p:txBody>
      </p:sp>
      <p:sp>
        <p:nvSpPr>
          <p:cNvPr id="3" name="Content Placeholder 2">
            <a:extLst>
              <a:ext uri="{FF2B5EF4-FFF2-40B4-BE49-F238E27FC236}">
                <a16:creationId xmlns:a16="http://schemas.microsoft.com/office/drawing/2014/main" id="{A553059E-8A6F-DD79-35EA-2883FF4F327F}"/>
              </a:ext>
            </a:extLst>
          </p:cNvPr>
          <p:cNvSpPr>
            <a:spLocks noGrp="1"/>
          </p:cNvSpPr>
          <p:nvPr>
            <p:ph idx="1"/>
          </p:nvPr>
        </p:nvSpPr>
        <p:spPr>
          <a:xfrm>
            <a:off x="838200" y="1450428"/>
            <a:ext cx="10515600" cy="4726535"/>
          </a:xfrm>
        </p:spPr>
        <p:txBody>
          <a:bodyPr/>
          <a:lstStyle/>
          <a:p>
            <a:r>
              <a:rPr lang="en-GB" dirty="0"/>
              <a:t>Look at descriptive statistics for covariates and biomarkers</a:t>
            </a:r>
          </a:p>
          <a:p>
            <a:endParaRPr lang="en-GB" dirty="0"/>
          </a:p>
        </p:txBody>
      </p:sp>
      <p:pic>
        <p:nvPicPr>
          <p:cNvPr id="7" name="Picture 6">
            <a:extLst>
              <a:ext uri="{FF2B5EF4-FFF2-40B4-BE49-F238E27FC236}">
                <a16:creationId xmlns:a16="http://schemas.microsoft.com/office/drawing/2014/main" id="{677FCAF8-7A88-9687-4FFF-8FA942750B22}"/>
              </a:ext>
            </a:extLst>
          </p:cNvPr>
          <p:cNvPicPr>
            <a:picLocks noChangeAspect="1"/>
          </p:cNvPicPr>
          <p:nvPr/>
        </p:nvPicPr>
        <p:blipFill>
          <a:blip r:embed="rId2"/>
          <a:stretch>
            <a:fillRect/>
          </a:stretch>
        </p:blipFill>
        <p:spPr>
          <a:xfrm>
            <a:off x="641350" y="2149995"/>
            <a:ext cx="10909300" cy="1663700"/>
          </a:xfrm>
          <a:prstGeom prst="rect">
            <a:avLst/>
          </a:prstGeom>
          <a:ln w="12700">
            <a:solidFill>
              <a:srgbClr val="00B050"/>
            </a:solidFill>
          </a:ln>
        </p:spPr>
      </p:pic>
    </p:spTree>
    <p:extLst>
      <p:ext uri="{BB962C8B-B14F-4D97-AF65-F5344CB8AC3E}">
        <p14:creationId xmlns:p14="http://schemas.microsoft.com/office/powerpoint/2010/main" val="20360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421B-6564-EE86-06F3-F97D3B39CB76}"/>
              </a:ext>
            </a:extLst>
          </p:cNvPr>
          <p:cNvSpPr>
            <a:spLocks noGrp="1"/>
          </p:cNvSpPr>
          <p:nvPr>
            <p:ph type="title"/>
          </p:nvPr>
        </p:nvSpPr>
        <p:spPr/>
        <p:txBody>
          <a:bodyPr/>
          <a:lstStyle/>
          <a:p>
            <a:r>
              <a:rPr lang="en-GB" dirty="0"/>
              <a:t>Prediction Accuracy of PRS</a:t>
            </a:r>
          </a:p>
        </p:txBody>
      </p:sp>
      <p:sp>
        <p:nvSpPr>
          <p:cNvPr id="3" name="Content Placeholder 2">
            <a:extLst>
              <a:ext uri="{FF2B5EF4-FFF2-40B4-BE49-F238E27FC236}">
                <a16:creationId xmlns:a16="http://schemas.microsoft.com/office/drawing/2014/main" id="{5A746C3B-B903-0B2A-FFA4-D8AE2F697B5C}"/>
              </a:ext>
            </a:extLst>
          </p:cNvPr>
          <p:cNvSpPr>
            <a:spLocks noGrp="1"/>
          </p:cNvSpPr>
          <p:nvPr>
            <p:ph idx="1"/>
          </p:nvPr>
        </p:nvSpPr>
        <p:spPr/>
        <p:txBody>
          <a:bodyPr/>
          <a:lstStyle/>
          <a:p>
            <a:r>
              <a:rPr lang="en-GB" dirty="0"/>
              <a:t>Find the AUC for each of the three computed </a:t>
            </a:r>
            <a:r>
              <a:rPr lang="en-GB" dirty="0" err="1"/>
              <a:t>PRSes</a:t>
            </a:r>
            <a:endParaRPr lang="en-GB" dirty="0"/>
          </a:p>
          <a:p>
            <a:pPr marL="0" indent="0">
              <a:buNone/>
            </a:pPr>
            <a:endParaRPr lang="en-GB" dirty="0"/>
          </a:p>
          <a:p>
            <a:endParaRPr lang="en-GB" dirty="0"/>
          </a:p>
          <a:p>
            <a:endParaRPr lang="en-GB" dirty="0"/>
          </a:p>
          <a:p>
            <a:endParaRPr lang="en-GB" dirty="0"/>
          </a:p>
          <a:p>
            <a:r>
              <a:rPr lang="en-GB" dirty="0"/>
              <a:t>Keep the most predictive PRS</a:t>
            </a:r>
          </a:p>
        </p:txBody>
      </p:sp>
      <p:pic>
        <p:nvPicPr>
          <p:cNvPr id="4" name="Picture 3">
            <a:extLst>
              <a:ext uri="{FF2B5EF4-FFF2-40B4-BE49-F238E27FC236}">
                <a16:creationId xmlns:a16="http://schemas.microsoft.com/office/drawing/2014/main" id="{7E1E5E16-3D03-F8D1-575E-75AD689813E2}"/>
              </a:ext>
            </a:extLst>
          </p:cNvPr>
          <p:cNvPicPr>
            <a:picLocks noChangeAspect="1"/>
          </p:cNvPicPr>
          <p:nvPr/>
        </p:nvPicPr>
        <p:blipFill>
          <a:blip r:embed="rId2"/>
          <a:stretch>
            <a:fillRect/>
          </a:stretch>
        </p:blipFill>
        <p:spPr>
          <a:xfrm>
            <a:off x="838200" y="2335267"/>
            <a:ext cx="4775200" cy="1409700"/>
          </a:xfrm>
          <a:prstGeom prst="rect">
            <a:avLst/>
          </a:prstGeom>
          <a:ln w="12700">
            <a:solidFill>
              <a:srgbClr val="FF0000"/>
            </a:solidFill>
          </a:ln>
        </p:spPr>
      </p:pic>
      <p:sp>
        <p:nvSpPr>
          <p:cNvPr id="6" name="TextBox 5">
            <a:extLst>
              <a:ext uri="{FF2B5EF4-FFF2-40B4-BE49-F238E27FC236}">
                <a16:creationId xmlns:a16="http://schemas.microsoft.com/office/drawing/2014/main" id="{F999F391-A5CB-7A08-725F-2A5A0F34F054}"/>
              </a:ext>
            </a:extLst>
          </p:cNvPr>
          <p:cNvSpPr txBox="1"/>
          <p:nvPr/>
        </p:nvSpPr>
        <p:spPr>
          <a:xfrm>
            <a:off x="6190593" y="2439952"/>
            <a:ext cx="1177159" cy="1200329"/>
          </a:xfrm>
          <a:prstGeom prst="rect">
            <a:avLst/>
          </a:prstGeom>
          <a:noFill/>
          <a:ln w="12700">
            <a:solidFill>
              <a:srgbClr val="00B050"/>
            </a:solidFill>
          </a:ln>
        </p:spPr>
        <p:txBody>
          <a:bodyPr wrap="square" rtlCol="0">
            <a:spAutoFit/>
          </a:bodyPr>
          <a:lstStyle/>
          <a:p>
            <a:r>
              <a:rPr lang="en-GB" dirty="0"/>
              <a:t>AUC= 0.5317, 0.5887, 0.6341</a:t>
            </a:r>
          </a:p>
        </p:txBody>
      </p:sp>
      <p:pic>
        <p:nvPicPr>
          <p:cNvPr id="7" name="Picture 6">
            <a:extLst>
              <a:ext uri="{FF2B5EF4-FFF2-40B4-BE49-F238E27FC236}">
                <a16:creationId xmlns:a16="http://schemas.microsoft.com/office/drawing/2014/main" id="{D86B5B14-8E0F-57E3-E9F4-F01770CEF13B}"/>
              </a:ext>
            </a:extLst>
          </p:cNvPr>
          <p:cNvPicPr>
            <a:picLocks noChangeAspect="1"/>
          </p:cNvPicPr>
          <p:nvPr/>
        </p:nvPicPr>
        <p:blipFill>
          <a:blip r:embed="rId3"/>
          <a:stretch>
            <a:fillRect/>
          </a:stretch>
        </p:blipFill>
        <p:spPr>
          <a:xfrm>
            <a:off x="838200" y="5008836"/>
            <a:ext cx="1917700" cy="266700"/>
          </a:xfrm>
          <a:prstGeom prst="rect">
            <a:avLst/>
          </a:prstGeom>
          <a:ln w="12700">
            <a:solidFill>
              <a:srgbClr val="FF0000"/>
            </a:solidFill>
          </a:ln>
        </p:spPr>
      </p:pic>
      <p:pic>
        <p:nvPicPr>
          <p:cNvPr id="8" name="Picture 7">
            <a:extLst>
              <a:ext uri="{FF2B5EF4-FFF2-40B4-BE49-F238E27FC236}">
                <a16:creationId xmlns:a16="http://schemas.microsoft.com/office/drawing/2014/main" id="{4F83F44B-0C4C-A292-9042-C1CFE03E7387}"/>
              </a:ext>
            </a:extLst>
          </p:cNvPr>
          <p:cNvPicPr>
            <a:picLocks noChangeAspect="1"/>
          </p:cNvPicPr>
          <p:nvPr/>
        </p:nvPicPr>
        <p:blipFill>
          <a:blip r:embed="rId4"/>
          <a:stretch>
            <a:fillRect/>
          </a:stretch>
        </p:blipFill>
        <p:spPr>
          <a:xfrm>
            <a:off x="4042541" y="5008836"/>
            <a:ext cx="6383721" cy="1189125"/>
          </a:xfrm>
          <a:prstGeom prst="rect">
            <a:avLst/>
          </a:prstGeom>
          <a:ln w="12700">
            <a:solidFill>
              <a:srgbClr val="00B050"/>
            </a:solidFill>
          </a:ln>
        </p:spPr>
      </p:pic>
    </p:spTree>
    <p:extLst>
      <p:ext uri="{BB962C8B-B14F-4D97-AF65-F5344CB8AC3E}">
        <p14:creationId xmlns:p14="http://schemas.microsoft.com/office/powerpoint/2010/main" val="605280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123C-40B3-1246-AB82-851512D80A06}"/>
              </a:ext>
            </a:extLst>
          </p:cNvPr>
          <p:cNvSpPr>
            <a:spLocks noGrp="1"/>
          </p:cNvSpPr>
          <p:nvPr>
            <p:ph type="title"/>
          </p:nvPr>
        </p:nvSpPr>
        <p:spPr/>
        <p:txBody>
          <a:bodyPr/>
          <a:lstStyle/>
          <a:p>
            <a:r>
              <a:rPr lang="en-GB" dirty="0"/>
              <a:t>Prediction Accuracy of Biomarkers</a:t>
            </a:r>
          </a:p>
        </p:txBody>
      </p:sp>
      <p:sp>
        <p:nvSpPr>
          <p:cNvPr id="3" name="Content Placeholder 2">
            <a:extLst>
              <a:ext uri="{FF2B5EF4-FFF2-40B4-BE49-F238E27FC236}">
                <a16:creationId xmlns:a16="http://schemas.microsoft.com/office/drawing/2014/main" id="{74A8BEED-1539-680B-6C55-70805EBF8CE6}"/>
              </a:ext>
            </a:extLst>
          </p:cNvPr>
          <p:cNvSpPr>
            <a:spLocks noGrp="1"/>
          </p:cNvSpPr>
          <p:nvPr>
            <p:ph idx="1"/>
          </p:nvPr>
        </p:nvSpPr>
        <p:spPr/>
        <p:txBody>
          <a:bodyPr/>
          <a:lstStyle/>
          <a:p>
            <a:r>
              <a:rPr lang="en-GB" dirty="0"/>
              <a:t>Find the AUC for the 6 available biomarkers (AB40, AB42, GFAP, </a:t>
            </a:r>
            <a:r>
              <a:rPr lang="en-GB" dirty="0" err="1"/>
              <a:t>NfL</a:t>
            </a:r>
            <a:r>
              <a:rPr lang="en-GB" dirty="0"/>
              <a:t>, Ptau181 and AB40/AB42)</a:t>
            </a:r>
          </a:p>
        </p:txBody>
      </p:sp>
      <p:pic>
        <p:nvPicPr>
          <p:cNvPr id="4" name="Picture 3">
            <a:extLst>
              <a:ext uri="{FF2B5EF4-FFF2-40B4-BE49-F238E27FC236}">
                <a16:creationId xmlns:a16="http://schemas.microsoft.com/office/drawing/2014/main" id="{9234DD5D-6411-2303-9E29-E44896DB1527}"/>
              </a:ext>
            </a:extLst>
          </p:cNvPr>
          <p:cNvPicPr>
            <a:picLocks noChangeAspect="1"/>
          </p:cNvPicPr>
          <p:nvPr/>
        </p:nvPicPr>
        <p:blipFill>
          <a:blip r:embed="rId2"/>
          <a:stretch>
            <a:fillRect/>
          </a:stretch>
        </p:blipFill>
        <p:spPr>
          <a:xfrm>
            <a:off x="838200" y="2845594"/>
            <a:ext cx="4775200" cy="2311400"/>
          </a:xfrm>
          <a:prstGeom prst="rect">
            <a:avLst/>
          </a:prstGeom>
          <a:ln w="12700">
            <a:solidFill>
              <a:srgbClr val="FF0000"/>
            </a:solidFill>
          </a:ln>
        </p:spPr>
      </p:pic>
      <p:sp>
        <p:nvSpPr>
          <p:cNvPr id="5" name="TextBox 4">
            <a:extLst>
              <a:ext uri="{FF2B5EF4-FFF2-40B4-BE49-F238E27FC236}">
                <a16:creationId xmlns:a16="http://schemas.microsoft.com/office/drawing/2014/main" id="{1CC7B7E8-F95B-68F9-C211-AF192E438014}"/>
              </a:ext>
            </a:extLst>
          </p:cNvPr>
          <p:cNvSpPr txBox="1"/>
          <p:nvPr/>
        </p:nvSpPr>
        <p:spPr>
          <a:xfrm>
            <a:off x="6578602" y="2985631"/>
            <a:ext cx="1082566" cy="2031325"/>
          </a:xfrm>
          <a:prstGeom prst="rect">
            <a:avLst/>
          </a:prstGeom>
          <a:noFill/>
          <a:ln w="12700">
            <a:solidFill>
              <a:srgbClr val="00B050"/>
            </a:solidFill>
          </a:ln>
        </p:spPr>
        <p:txBody>
          <a:bodyPr wrap="square" rtlCol="0">
            <a:spAutoFit/>
          </a:bodyPr>
          <a:lstStyle/>
          <a:p>
            <a:r>
              <a:rPr lang="en-GB" dirty="0"/>
              <a:t>AUC=</a:t>
            </a:r>
          </a:p>
          <a:p>
            <a:r>
              <a:rPr lang="en-GB" dirty="0"/>
              <a:t>0.8072,</a:t>
            </a:r>
          </a:p>
          <a:p>
            <a:r>
              <a:rPr lang="en-GB" dirty="0"/>
              <a:t>0.818,</a:t>
            </a:r>
          </a:p>
          <a:p>
            <a:r>
              <a:rPr lang="en-GB" dirty="0"/>
              <a:t>0.5624,</a:t>
            </a:r>
          </a:p>
          <a:p>
            <a:r>
              <a:rPr lang="en-GB" dirty="0"/>
              <a:t>0.5388,</a:t>
            </a:r>
          </a:p>
          <a:p>
            <a:r>
              <a:rPr lang="en-GB" dirty="0"/>
              <a:t>0.6471,</a:t>
            </a:r>
          </a:p>
          <a:p>
            <a:r>
              <a:rPr lang="en-GB" dirty="0"/>
              <a:t>0.5094</a:t>
            </a:r>
          </a:p>
        </p:txBody>
      </p:sp>
    </p:spTree>
    <p:extLst>
      <p:ext uri="{BB962C8B-B14F-4D97-AF65-F5344CB8AC3E}">
        <p14:creationId xmlns:p14="http://schemas.microsoft.com/office/powerpoint/2010/main" val="2130579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B8ACC-915F-170C-30AD-B901E78530D1}"/>
              </a:ext>
            </a:extLst>
          </p:cNvPr>
          <p:cNvSpPr>
            <a:spLocks noGrp="1"/>
          </p:cNvSpPr>
          <p:nvPr>
            <p:ph type="title"/>
          </p:nvPr>
        </p:nvSpPr>
        <p:spPr/>
        <p:txBody>
          <a:bodyPr/>
          <a:lstStyle/>
          <a:p>
            <a:r>
              <a:rPr lang="en-GB" dirty="0"/>
              <a:t>Stepwise Regression</a:t>
            </a:r>
          </a:p>
        </p:txBody>
      </p:sp>
      <p:sp>
        <p:nvSpPr>
          <p:cNvPr id="3" name="Content Placeholder 2">
            <a:extLst>
              <a:ext uri="{FF2B5EF4-FFF2-40B4-BE49-F238E27FC236}">
                <a16:creationId xmlns:a16="http://schemas.microsoft.com/office/drawing/2014/main" id="{9D8B23B0-8281-0778-DDE0-8E04D9ECCC39}"/>
              </a:ext>
            </a:extLst>
          </p:cNvPr>
          <p:cNvSpPr>
            <a:spLocks noGrp="1"/>
          </p:cNvSpPr>
          <p:nvPr>
            <p:ph idx="1"/>
          </p:nvPr>
        </p:nvSpPr>
        <p:spPr/>
        <p:txBody>
          <a:bodyPr/>
          <a:lstStyle/>
          <a:p>
            <a:r>
              <a:rPr lang="en-GB" dirty="0"/>
              <a:t>Use stepwise regression to find the optimal combination of covariates to best predict AD</a:t>
            </a:r>
          </a:p>
        </p:txBody>
      </p:sp>
      <p:pic>
        <p:nvPicPr>
          <p:cNvPr id="4" name="Picture 3">
            <a:extLst>
              <a:ext uri="{FF2B5EF4-FFF2-40B4-BE49-F238E27FC236}">
                <a16:creationId xmlns:a16="http://schemas.microsoft.com/office/drawing/2014/main" id="{913C2CD8-D915-3EC7-16FD-DB15F9FC5F8B}"/>
              </a:ext>
            </a:extLst>
          </p:cNvPr>
          <p:cNvPicPr>
            <a:picLocks noChangeAspect="1"/>
          </p:cNvPicPr>
          <p:nvPr/>
        </p:nvPicPr>
        <p:blipFill>
          <a:blip r:embed="rId2"/>
          <a:stretch>
            <a:fillRect/>
          </a:stretch>
        </p:blipFill>
        <p:spPr>
          <a:xfrm>
            <a:off x="1121831" y="2919048"/>
            <a:ext cx="9948338" cy="1082246"/>
          </a:xfrm>
          <a:prstGeom prst="rect">
            <a:avLst/>
          </a:prstGeom>
          <a:ln w="12700">
            <a:solidFill>
              <a:srgbClr val="FF0000"/>
            </a:solidFill>
          </a:ln>
        </p:spPr>
      </p:pic>
      <p:sp>
        <p:nvSpPr>
          <p:cNvPr id="5" name="TextBox 4">
            <a:extLst>
              <a:ext uri="{FF2B5EF4-FFF2-40B4-BE49-F238E27FC236}">
                <a16:creationId xmlns:a16="http://schemas.microsoft.com/office/drawing/2014/main" id="{7719EA51-D19E-5F36-ACD8-16C492FCE975}"/>
              </a:ext>
            </a:extLst>
          </p:cNvPr>
          <p:cNvSpPr txBox="1"/>
          <p:nvPr/>
        </p:nvSpPr>
        <p:spPr>
          <a:xfrm>
            <a:off x="1121831" y="4150501"/>
            <a:ext cx="3469289" cy="369332"/>
          </a:xfrm>
          <a:prstGeom prst="rect">
            <a:avLst/>
          </a:prstGeom>
          <a:noFill/>
          <a:ln w="12700">
            <a:solidFill>
              <a:srgbClr val="00B050"/>
            </a:solidFill>
          </a:ln>
        </p:spPr>
        <p:txBody>
          <a:bodyPr wrap="square" rtlCol="0">
            <a:spAutoFit/>
          </a:bodyPr>
          <a:lstStyle/>
          <a:p>
            <a:r>
              <a:rPr lang="en-GB" dirty="0"/>
              <a:t>AUC for stepwise model = 0.9362</a:t>
            </a:r>
          </a:p>
        </p:txBody>
      </p:sp>
    </p:spTree>
    <p:extLst>
      <p:ext uri="{BB962C8B-B14F-4D97-AF65-F5344CB8AC3E}">
        <p14:creationId xmlns:p14="http://schemas.microsoft.com/office/powerpoint/2010/main" val="1156665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1CFDE3-F0D1-21DF-076C-E72FF005594A}"/>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rPr>
              <a:t>AD heritability and age</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5A701858-CF4B-9E3B-0D56-9E4BE8896414}"/>
              </a:ext>
            </a:extLst>
          </p:cNvPr>
          <p:cNvSpPr>
            <a:spLocks noGrp="1"/>
          </p:cNvSpPr>
          <p:nvPr>
            <p:ph idx="1"/>
          </p:nvPr>
        </p:nvSpPr>
        <p:spPr>
          <a:xfrm>
            <a:off x="5221862" y="1719618"/>
            <a:ext cx="5948831" cy="4334629"/>
          </a:xfrm>
        </p:spPr>
        <p:txBody>
          <a:bodyPr anchor="ctr">
            <a:noAutofit/>
          </a:bodyPr>
          <a:lstStyle/>
          <a:p>
            <a:r>
              <a:rPr lang="en-GB" sz="2200" dirty="0">
                <a:solidFill>
                  <a:schemeClr val="bg1"/>
                </a:solidFill>
              </a:rPr>
              <a:t>The heritability of late onset Alzheimer’s Disease liability is generally agreed to be around 60% from twin studies. </a:t>
            </a:r>
          </a:p>
          <a:p>
            <a:endParaRPr lang="en-US" sz="2200" dirty="0">
              <a:solidFill>
                <a:schemeClr val="bg1"/>
              </a:solidFill>
            </a:endParaRPr>
          </a:p>
          <a:p>
            <a:r>
              <a:rPr lang="en-US" sz="2200" dirty="0">
                <a:solidFill>
                  <a:schemeClr val="bg1"/>
                </a:solidFill>
              </a:rPr>
              <a:t>An individual’s genetic loading for AD remains the same at any age, but the prevalence of AD is dependent on age. </a:t>
            </a:r>
          </a:p>
          <a:p>
            <a:endParaRPr lang="en-GB" sz="2200" dirty="0">
              <a:solidFill>
                <a:schemeClr val="bg1"/>
              </a:solidFill>
            </a:endParaRPr>
          </a:p>
          <a:p>
            <a:r>
              <a:rPr lang="en-GB" sz="2200" dirty="0">
                <a:solidFill>
                  <a:schemeClr val="bg1"/>
                </a:solidFill>
              </a:rPr>
              <a:t>Both Alzheimer’s disease (AD) and ageing have a strong genetic component.</a:t>
            </a:r>
          </a:p>
        </p:txBody>
      </p:sp>
    </p:spTree>
    <p:extLst>
      <p:ext uri="{BB962C8B-B14F-4D97-AF65-F5344CB8AC3E}">
        <p14:creationId xmlns:p14="http://schemas.microsoft.com/office/powerpoint/2010/main" val="1086043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8491-669E-FD45-FD25-326AF2B6514E}"/>
              </a:ext>
            </a:extLst>
          </p:cNvPr>
          <p:cNvSpPr>
            <a:spLocks noGrp="1"/>
          </p:cNvSpPr>
          <p:nvPr>
            <p:ph type="title"/>
          </p:nvPr>
        </p:nvSpPr>
        <p:spPr/>
        <p:txBody>
          <a:bodyPr/>
          <a:lstStyle/>
          <a:p>
            <a:r>
              <a:rPr lang="en-GB" dirty="0"/>
              <a:t>Extras: Compute PRS without </a:t>
            </a:r>
            <a:r>
              <a:rPr lang="en-GB" i="1" dirty="0"/>
              <a:t>APOE</a:t>
            </a:r>
            <a:r>
              <a:rPr lang="en-GB" dirty="0"/>
              <a:t> region</a:t>
            </a:r>
          </a:p>
        </p:txBody>
      </p:sp>
      <p:sp>
        <p:nvSpPr>
          <p:cNvPr id="3" name="Content Placeholder 2">
            <a:extLst>
              <a:ext uri="{FF2B5EF4-FFF2-40B4-BE49-F238E27FC236}">
                <a16:creationId xmlns:a16="http://schemas.microsoft.com/office/drawing/2014/main" id="{A003131D-2A23-2345-4C84-C4DA2DBC4D30}"/>
              </a:ext>
            </a:extLst>
          </p:cNvPr>
          <p:cNvSpPr>
            <a:spLocks noGrp="1"/>
          </p:cNvSpPr>
          <p:nvPr>
            <p:ph idx="1"/>
          </p:nvPr>
        </p:nvSpPr>
        <p:spPr/>
        <p:txBody>
          <a:bodyPr/>
          <a:lstStyle/>
          <a:p>
            <a:r>
              <a:rPr lang="en-GB" dirty="0"/>
              <a:t>Remove </a:t>
            </a:r>
            <a:r>
              <a:rPr lang="en-GB" i="1" dirty="0"/>
              <a:t>APOE</a:t>
            </a:r>
            <a:r>
              <a:rPr lang="en-GB" dirty="0"/>
              <a:t> region from summary stats (chr19: 44.4-46.5Mb)</a:t>
            </a:r>
          </a:p>
          <a:p>
            <a:endParaRPr lang="en-GB" dirty="0"/>
          </a:p>
          <a:p>
            <a:endParaRPr lang="en-GB" dirty="0"/>
          </a:p>
          <a:p>
            <a:r>
              <a:rPr lang="en-GB" dirty="0"/>
              <a:t>Compute PRS-CS on sum stats without </a:t>
            </a:r>
            <a:r>
              <a:rPr lang="en-GB" i="1" dirty="0"/>
              <a:t>APOE</a:t>
            </a:r>
          </a:p>
          <a:p>
            <a:endParaRPr lang="en-GB" dirty="0"/>
          </a:p>
          <a:p>
            <a:r>
              <a:rPr lang="en-GB" dirty="0"/>
              <a:t>Compute PRS</a:t>
            </a:r>
          </a:p>
        </p:txBody>
      </p:sp>
      <p:pic>
        <p:nvPicPr>
          <p:cNvPr id="4" name="Picture 3">
            <a:extLst>
              <a:ext uri="{FF2B5EF4-FFF2-40B4-BE49-F238E27FC236}">
                <a16:creationId xmlns:a16="http://schemas.microsoft.com/office/drawing/2014/main" id="{61018150-EF74-A63C-B38C-8707E3F7EE11}"/>
              </a:ext>
            </a:extLst>
          </p:cNvPr>
          <p:cNvPicPr>
            <a:picLocks noChangeAspect="1"/>
          </p:cNvPicPr>
          <p:nvPr/>
        </p:nvPicPr>
        <p:blipFill>
          <a:blip r:embed="rId2"/>
          <a:stretch>
            <a:fillRect/>
          </a:stretch>
        </p:blipFill>
        <p:spPr>
          <a:xfrm>
            <a:off x="838199" y="2292349"/>
            <a:ext cx="9348033" cy="500277"/>
          </a:xfrm>
          <a:prstGeom prst="rect">
            <a:avLst/>
          </a:prstGeom>
          <a:ln w="12700">
            <a:solidFill>
              <a:srgbClr val="FF0000"/>
            </a:solidFill>
          </a:ln>
        </p:spPr>
      </p:pic>
      <p:sp>
        <p:nvSpPr>
          <p:cNvPr id="5" name="TextBox 4">
            <a:extLst>
              <a:ext uri="{FF2B5EF4-FFF2-40B4-BE49-F238E27FC236}">
                <a16:creationId xmlns:a16="http://schemas.microsoft.com/office/drawing/2014/main" id="{0C20851F-C48E-42B4-9735-A27D3589E012}"/>
              </a:ext>
            </a:extLst>
          </p:cNvPr>
          <p:cNvSpPr txBox="1"/>
          <p:nvPr/>
        </p:nvSpPr>
        <p:spPr>
          <a:xfrm>
            <a:off x="827690" y="2890018"/>
            <a:ext cx="1936532" cy="369332"/>
          </a:xfrm>
          <a:prstGeom prst="rect">
            <a:avLst/>
          </a:prstGeom>
          <a:noFill/>
          <a:ln w="12700">
            <a:solidFill>
              <a:srgbClr val="00B050"/>
            </a:solidFill>
          </a:ln>
        </p:spPr>
        <p:txBody>
          <a:bodyPr wrap="square" rtlCol="0">
            <a:spAutoFit/>
          </a:bodyPr>
          <a:lstStyle/>
          <a:p>
            <a:r>
              <a:rPr lang="en-GB" dirty="0"/>
              <a:t>126 SNPs removed</a:t>
            </a:r>
          </a:p>
        </p:txBody>
      </p:sp>
      <p:pic>
        <p:nvPicPr>
          <p:cNvPr id="7" name="Picture 6">
            <a:extLst>
              <a:ext uri="{FF2B5EF4-FFF2-40B4-BE49-F238E27FC236}">
                <a16:creationId xmlns:a16="http://schemas.microsoft.com/office/drawing/2014/main" id="{E7756EAD-72B0-0D30-17D2-170DA3DBFB1C}"/>
              </a:ext>
            </a:extLst>
          </p:cNvPr>
          <p:cNvPicPr>
            <a:picLocks noChangeAspect="1"/>
          </p:cNvPicPr>
          <p:nvPr/>
        </p:nvPicPr>
        <p:blipFill>
          <a:blip r:embed="rId3"/>
          <a:stretch>
            <a:fillRect/>
          </a:stretch>
        </p:blipFill>
        <p:spPr>
          <a:xfrm>
            <a:off x="838199" y="4823933"/>
            <a:ext cx="10121900" cy="825500"/>
          </a:xfrm>
          <a:prstGeom prst="rect">
            <a:avLst/>
          </a:prstGeom>
          <a:ln w="12700">
            <a:solidFill>
              <a:srgbClr val="FF0000"/>
            </a:solidFill>
          </a:ln>
        </p:spPr>
      </p:pic>
      <p:pic>
        <p:nvPicPr>
          <p:cNvPr id="9" name="Picture 8">
            <a:extLst>
              <a:ext uri="{FF2B5EF4-FFF2-40B4-BE49-F238E27FC236}">
                <a16:creationId xmlns:a16="http://schemas.microsoft.com/office/drawing/2014/main" id="{4C13D822-2197-766B-9C55-A55377C65D13}"/>
              </a:ext>
            </a:extLst>
          </p:cNvPr>
          <p:cNvPicPr>
            <a:picLocks noChangeAspect="1"/>
          </p:cNvPicPr>
          <p:nvPr/>
        </p:nvPicPr>
        <p:blipFill>
          <a:blip r:embed="rId4"/>
          <a:stretch>
            <a:fillRect/>
          </a:stretch>
        </p:blipFill>
        <p:spPr>
          <a:xfrm>
            <a:off x="827690" y="5784370"/>
            <a:ext cx="10083800" cy="241300"/>
          </a:xfrm>
          <a:prstGeom prst="rect">
            <a:avLst/>
          </a:prstGeom>
          <a:ln w="12700">
            <a:solidFill>
              <a:srgbClr val="FF0000"/>
            </a:solidFill>
          </a:ln>
        </p:spPr>
      </p:pic>
      <p:sp>
        <p:nvSpPr>
          <p:cNvPr id="8" name="TextBox 7">
            <a:extLst>
              <a:ext uri="{FF2B5EF4-FFF2-40B4-BE49-F238E27FC236}">
                <a16:creationId xmlns:a16="http://schemas.microsoft.com/office/drawing/2014/main" id="{C69B7033-2239-C4EF-D6C0-2FA4D482C685}"/>
              </a:ext>
            </a:extLst>
          </p:cNvPr>
          <p:cNvSpPr txBox="1"/>
          <p:nvPr/>
        </p:nvSpPr>
        <p:spPr>
          <a:xfrm>
            <a:off x="838199" y="3815255"/>
            <a:ext cx="10703012" cy="461665"/>
          </a:xfrm>
          <a:prstGeom prst="rect">
            <a:avLst/>
          </a:prstGeom>
          <a:noFill/>
          <a:ln w="12700">
            <a:solidFill>
              <a:srgbClr val="FF0000"/>
            </a:solidFill>
          </a:ln>
        </p:spPr>
        <p:txBody>
          <a:bodyPr wrap="square" rtlCol="0">
            <a:spAutoFit/>
          </a:bodyPr>
          <a:lstStyle/>
          <a:p>
            <a:r>
              <a:rPr lang="en-GB" sz="1200" dirty="0">
                <a:effectLst/>
                <a:latin typeface="Monaco" pitchFamily="2" charset="77"/>
              </a:rPr>
              <a:t>python /home/training/</a:t>
            </a:r>
            <a:r>
              <a:rPr lang="en-GB" sz="1200" dirty="0" err="1">
                <a:effectLst/>
                <a:latin typeface="Monaco" pitchFamily="2" charset="77"/>
              </a:rPr>
              <a:t>PRScs</a:t>
            </a:r>
            <a:r>
              <a:rPr lang="en-GB" sz="1200" dirty="0">
                <a:effectLst/>
                <a:latin typeface="Monaco" pitchFamily="2" charset="77"/>
              </a:rPr>
              <a:t>/</a:t>
            </a:r>
            <a:r>
              <a:rPr lang="en-GB" sz="1200" dirty="0" err="1">
                <a:effectLst/>
                <a:latin typeface="Monaco" pitchFamily="2" charset="77"/>
              </a:rPr>
              <a:t>PRScs.py</a:t>
            </a:r>
            <a:r>
              <a:rPr lang="en-GB" sz="1200" dirty="0">
                <a:effectLst/>
                <a:latin typeface="Monaco" pitchFamily="2" charset="77"/>
              </a:rPr>
              <a:t> --</a:t>
            </a:r>
            <a:r>
              <a:rPr lang="en-GB" sz="1200" dirty="0" err="1">
                <a:effectLst/>
                <a:latin typeface="Monaco" pitchFamily="2" charset="77"/>
              </a:rPr>
              <a:t>ref_dir</a:t>
            </a:r>
            <a:r>
              <a:rPr lang="en-GB" sz="1200" dirty="0">
                <a:effectLst/>
                <a:latin typeface="Monaco" pitchFamily="2" charset="77"/>
              </a:rPr>
              <a:t> /home/training/</a:t>
            </a:r>
            <a:r>
              <a:rPr lang="en-GB" sz="1200" dirty="0" err="1">
                <a:effectLst/>
                <a:latin typeface="Monaco" pitchFamily="2" charset="77"/>
              </a:rPr>
              <a:t>PRScs</a:t>
            </a:r>
            <a:r>
              <a:rPr lang="en-GB" sz="1200" dirty="0">
                <a:effectLst/>
                <a:latin typeface="Monaco" pitchFamily="2" charset="77"/>
              </a:rPr>
              <a:t>/</a:t>
            </a:r>
            <a:r>
              <a:rPr lang="en-GB" sz="1200" dirty="0" err="1">
                <a:effectLst/>
                <a:latin typeface="Monaco" pitchFamily="2" charset="77"/>
              </a:rPr>
              <a:t>ldblk_ukbb_eur</a:t>
            </a:r>
            <a:r>
              <a:rPr lang="en-GB" sz="1200" dirty="0">
                <a:effectLst/>
                <a:latin typeface="Monaco" pitchFamily="2" charset="77"/>
              </a:rPr>
              <a:t> --</a:t>
            </a:r>
            <a:r>
              <a:rPr lang="en-GB" sz="1200" dirty="0" err="1">
                <a:effectLst/>
                <a:latin typeface="Monaco" pitchFamily="2" charset="77"/>
              </a:rPr>
              <a:t>bim_prefix</a:t>
            </a:r>
            <a:r>
              <a:rPr lang="en-GB" sz="1200" dirty="0">
                <a:effectLst/>
                <a:latin typeface="Monaco" pitchFamily="2" charset="77"/>
              </a:rPr>
              <a:t>=</a:t>
            </a:r>
            <a:r>
              <a:rPr lang="en-GB" sz="1200" dirty="0" err="1">
                <a:effectLst/>
                <a:latin typeface="Monaco" pitchFamily="2" charset="77"/>
              </a:rPr>
              <a:t>AD_GWAS_data_final</a:t>
            </a:r>
            <a:r>
              <a:rPr lang="en-GB" sz="1200" dirty="0">
                <a:effectLst/>
                <a:latin typeface="Monaco" pitchFamily="2" charset="77"/>
              </a:rPr>
              <a:t> --</a:t>
            </a:r>
            <a:r>
              <a:rPr lang="en-GB" sz="1200" dirty="0" err="1">
                <a:effectLst/>
                <a:latin typeface="Monaco" pitchFamily="2" charset="77"/>
              </a:rPr>
              <a:t>sst_file</a:t>
            </a:r>
            <a:r>
              <a:rPr lang="en-GB" sz="1200" dirty="0">
                <a:effectLst/>
                <a:latin typeface="Monaco" pitchFamily="2" charset="77"/>
              </a:rPr>
              <a:t>=</a:t>
            </a:r>
            <a:r>
              <a:rPr lang="en-GB" sz="1200" dirty="0" err="1">
                <a:effectLst/>
                <a:latin typeface="Monaco" pitchFamily="2" charset="77"/>
              </a:rPr>
              <a:t>Kunkle_noAPOE_summary_stats_PRScs.txt</a:t>
            </a:r>
            <a:r>
              <a:rPr lang="en-GB" sz="1200" dirty="0">
                <a:effectLst/>
                <a:latin typeface="Monaco" pitchFamily="2" charset="77"/>
              </a:rPr>
              <a:t> --</a:t>
            </a:r>
            <a:r>
              <a:rPr lang="en-GB" sz="1200" dirty="0" err="1">
                <a:effectLst/>
                <a:latin typeface="Monaco" pitchFamily="2" charset="77"/>
              </a:rPr>
              <a:t>n_gwas</a:t>
            </a:r>
            <a:r>
              <a:rPr lang="en-GB" sz="1200" dirty="0">
                <a:effectLst/>
                <a:latin typeface="Monaco" pitchFamily="2" charset="77"/>
              </a:rPr>
              <a:t>=63926 --</a:t>
            </a:r>
            <a:r>
              <a:rPr lang="en-GB" sz="1200" dirty="0" err="1">
                <a:effectLst/>
                <a:latin typeface="Monaco" pitchFamily="2" charset="77"/>
              </a:rPr>
              <a:t>out_dir</a:t>
            </a:r>
            <a:r>
              <a:rPr lang="en-GB" sz="1200" dirty="0">
                <a:effectLst/>
                <a:latin typeface="Monaco" pitchFamily="2" charset="77"/>
              </a:rPr>
              <a:t>=</a:t>
            </a:r>
            <a:r>
              <a:rPr lang="en-GB" sz="1200" dirty="0" err="1">
                <a:effectLst/>
                <a:latin typeface="Monaco" pitchFamily="2" charset="77"/>
              </a:rPr>
              <a:t>Kunkle_noAPOE_PRScs_weights</a:t>
            </a:r>
            <a:endParaRPr lang="en-GB" sz="1200" dirty="0">
              <a:effectLst/>
              <a:latin typeface="Monaco" pitchFamily="2" charset="77"/>
            </a:endParaRPr>
          </a:p>
        </p:txBody>
      </p:sp>
    </p:spTree>
    <p:extLst>
      <p:ext uri="{BB962C8B-B14F-4D97-AF65-F5344CB8AC3E}">
        <p14:creationId xmlns:p14="http://schemas.microsoft.com/office/powerpoint/2010/main" val="3585064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8491-669E-FD45-FD25-326AF2B6514E}"/>
              </a:ext>
            </a:extLst>
          </p:cNvPr>
          <p:cNvSpPr>
            <a:spLocks noGrp="1"/>
          </p:cNvSpPr>
          <p:nvPr>
            <p:ph type="title"/>
          </p:nvPr>
        </p:nvSpPr>
        <p:spPr/>
        <p:txBody>
          <a:bodyPr/>
          <a:lstStyle/>
          <a:p>
            <a:r>
              <a:rPr lang="en-GB" dirty="0"/>
              <a:t>Prediction Accuracy of </a:t>
            </a:r>
            <a:r>
              <a:rPr lang="en-GB" dirty="0" err="1"/>
              <a:t>PRS.no.APOE</a:t>
            </a:r>
            <a:r>
              <a:rPr lang="en-GB" dirty="0"/>
              <a:t> + APOEe4</a:t>
            </a:r>
          </a:p>
        </p:txBody>
      </p:sp>
      <p:sp>
        <p:nvSpPr>
          <p:cNvPr id="3" name="Content Placeholder 2">
            <a:extLst>
              <a:ext uri="{FF2B5EF4-FFF2-40B4-BE49-F238E27FC236}">
                <a16:creationId xmlns:a16="http://schemas.microsoft.com/office/drawing/2014/main" id="{A003131D-2A23-2345-4C84-C4DA2DBC4D30}"/>
              </a:ext>
            </a:extLst>
          </p:cNvPr>
          <p:cNvSpPr>
            <a:spLocks noGrp="1"/>
          </p:cNvSpPr>
          <p:nvPr>
            <p:ph idx="1"/>
          </p:nvPr>
        </p:nvSpPr>
        <p:spPr/>
        <p:txBody>
          <a:bodyPr/>
          <a:lstStyle/>
          <a:p>
            <a:r>
              <a:rPr lang="en-GB" dirty="0"/>
              <a:t>Adjust PRS for PCs and normalise</a:t>
            </a:r>
          </a:p>
          <a:p>
            <a:endParaRPr lang="en-GB" dirty="0"/>
          </a:p>
          <a:p>
            <a:endParaRPr lang="en-GB" dirty="0"/>
          </a:p>
          <a:p>
            <a:endParaRPr lang="en-GB" dirty="0"/>
          </a:p>
          <a:p>
            <a:pPr marL="0" indent="0">
              <a:buNone/>
            </a:pPr>
            <a:endParaRPr lang="en-GB" dirty="0"/>
          </a:p>
          <a:p>
            <a:r>
              <a:rPr lang="en-GB" dirty="0"/>
              <a:t>Find AUC for </a:t>
            </a:r>
            <a:r>
              <a:rPr lang="en-GB" dirty="0" err="1"/>
              <a:t>PRS.noAPOE</a:t>
            </a:r>
            <a:r>
              <a:rPr lang="en-GB" dirty="0"/>
              <a:t>, and then AUC for APOEe4 + </a:t>
            </a:r>
            <a:r>
              <a:rPr lang="en-GB" dirty="0" err="1"/>
              <a:t>PRS.noAPOE</a:t>
            </a:r>
            <a:endParaRPr lang="en-GB" dirty="0"/>
          </a:p>
        </p:txBody>
      </p:sp>
      <p:pic>
        <p:nvPicPr>
          <p:cNvPr id="8" name="Picture 7">
            <a:extLst>
              <a:ext uri="{FF2B5EF4-FFF2-40B4-BE49-F238E27FC236}">
                <a16:creationId xmlns:a16="http://schemas.microsoft.com/office/drawing/2014/main" id="{598A03A1-CBEA-9B12-909E-5BCC6E651237}"/>
              </a:ext>
            </a:extLst>
          </p:cNvPr>
          <p:cNvPicPr>
            <a:picLocks noChangeAspect="1"/>
          </p:cNvPicPr>
          <p:nvPr/>
        </p:nvPicPr>
        <p:blipFill>
          <a:blip r:embed="rId3"/>
          <a:stretch>
            <a:fillRect/>
          </a:stretch>
        </p:blipFill>
        <p:spPr>
          <a:xfrm>
            <a:off x="838200" y="2280224"/>
            <a:ext cx="7253732" cy="2002030"/>
          </a:xfrm>
          <a:prstGeom prst="rect">
            <a:avLst/>
          </a:prstGeom>
          <a:ln w="12700">
            <a:solidFill>
              <a:srgbClr val="FF0000"/>
            </a:solidFill>
          </a:ln>
        </p:spPr>
      </p:pic>
      <p:pic>
        <p:nvPicPr>
          <p:cNvPr id="9" name="Picture 8">
            <a:extLst>
              <a:ext uri="{FF2B5EF4-FFF2-40B4-BE49-F238E27FC236}">
                <a16:creationId xmlns:a16="http://schemas.microsoft.com/office/drawing/2014/main" id="{2CE2BE0F-AC8B-405A-AA8B-BAE1FE743DD3}"/>
              </a:ext>
            </a:extLst>
          </p:cNvPr>
          <p:cNvPicPr>
            <a:picLocks noChangeAspect="1"/>
          </p:cNvPicPr>
          <p:nvPr/>
        </p:nvPicPr>
        <p:blipFill>
          <a:blip r:embed="rId4"/>
          <a:stretch>
            <a:fillRect/>
          </a:stretch>
        </p:blipFill>
        <p:spPr>
          <a:xfrm>
            <a:off x="838199" y="4945336"/>
            <a:ext cx="5672051" cy="1087602"/>
          </a:xfrm>
          <a:prstGeom prst="rect">
            <a:avLst/>
          </a:prstGeom>
          <a:ln w="12700">
            <a:solidFill>
              <a:srgbClr val="FF0000"/>
            </a:solidFill>
          </a:ln>
        </p:spPr>
      </p:pic>
      <p:sp>
        <p:nvSpPr>
          <p:cNvPr id="10" name="TextBox 9">
            <a:extLst>
              <a:ext uri="{FF2B5EF4-FFF2-40B4-BE49-F238E27FC236}">
                <a16:creationId xmlns:a16="http://schemas.microsoft.com/office/drawing/2014/main" id="{AB38A531-2202-5D36-6389-682601EC6B08}"/>
              </a:ext>
            </a:extLst>
          </p:cNvPr>
          <p:cNvSpPr txBox="1"/>
          <p:nvPr/>
        </p:nvSpPr>
        <p:spPr>
          <a:xfrm>
            <a:off x="6683706" y="4945336"/>
            <a:ext cx="4415218" cy="923330"/>
          </a:xfrm>
          <a:prstGeom prst="rect">
            <a:avLst/>
          </a:prstGeom>
          <a:noFill/>
          <a:ln w="12700">
            <a:solidFill>
              <a:srgbClr val="00B050"/>
            </a:solidFill>
          </a:ln>
        </p:spPr>
        <p:txBody>
          <a:bodyPr wrap="square" rtlCol="0">
            <a:spAutoFit/>
          </a:bodyPr>
          <a:lstStyle/>
          <a:p>
            <a:r>
              <a:rPr lang="en-GB" dirty="0"/>
              <a:t>AUC </a:t>
            </a:r>
            <a:r>
              <a:rPr lang="en-GB" dirty="0" err="1"/>
              <a:t>PRS.noAPOE</a:t>
            </a:r>
            <a:r>
              <a:rPr lang="en-GB" dirty="0"/>
              <a:t> = 0.6255</a:t>
            </a:r>
          </a:p>
          <a:p>
            <a:r>
              <a:rPr lang="en-GB" dirty="0"/>
              <a:t>AUC for APOEe4 + </a:t>
            </a:r>
            <a:r>
              <a:rPr lang="en-GB" dirty="0" err="1"/>
              <a:t>PRS.noAPOE</a:t>
            </a:r>
            <a:r>
              <a:rPr lang="en-GB" dirty="0"/>
              <a:t> = 0.7225</a:t>
            </a:r>
          </a:p>
          <a:p>
            <a:r>
              <a:rPr lang="en-GB" dirty="0"/>
              <a:t>AUC for PRS (which includes APOE) = 0.6341</a:t>
            </a:r>
          </a:p>
        </p:txBody>
      </p:sp>
    </p:spTree>
    <p:extLst>
      <p:ext uri="{BB962C8B-B14F-4D97-AF65-F5344CB8AC3E}">
        <p14:creationId xmlns:p14="http://schemas.microsoft.com/office/powerpoint/2010/main" val="329412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B8D66CA-B52F-ADDC-A977-A993125E911E}"/>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dirty="0">
                <a:solidFill>
                  <a:srgbClr val="FFFFFF"/>
                </a:solidFill>
                <a:latin typeface="+mj-lt"/>
                <a:ea typeface="+mj-ea"/>
                <a:cs typeface="+mj-cs"/>
              </a:rPr>
              <a:t>AD genome-wide association studies</a:t>
            </a:r>
          </a:p>
        </p:txBody>
      </p:sp>
    </p:spTree>
    <p:extLst>
      <p:ext uri="{BB962C8B-B14F-4D97-AF65-F5344CB8AC3E}">
        <p14:creationId xmlns:p14="http://schemas.microsoft.com/office/powerpoint/2010/main" val="697484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B8DC4-9C36-134A-91F3-88A687E4BAA6}"/>
              </a:ext>
            </a:extLst>
          </p:cNvPr>
          <p:cNvSpPr>
            <a:spLocks noGrp="1"/>
          </p:cNvSpPr>
          <p:nvPr>
            <p:ph type="title"/>
          </p:nvPr>
        </p:nvSpPr>
        <p:spPr/>
        <p:txBody>
          <a:bodyPr>
            <a:noAutofit/>
          </a:bodyPr>
          <a:lstStyle/>
          <a:p>
            <a:r>
              <a:rPr lang="en-US" sz="3600" b="1" dirty="0"/>
              <a:t>History of AD GWAS and their SNP-based heritability assuming 5% disease prevalence</a:t>
            </a:r>
          </a:p>
        </p:txBody>
      </p:sp>
      <p:pic>
        <p:nvPicPr>
          <p:cNvPr id="7" name="Content Placeholder 6" descr="Table&#10;&#10;Description automatically generated">
            <a:extLst>
              <a:ext uri="{FF2B5EF4-FFF2-40B4-BE49-F238E27FC236}">
                <a16:creationId xmlns:a16="http://schemas.microsoft.com/office/drawing/2014/main" id="{F19C2A90-7262-4061-BAA3-D0F3855A9038}"/>
              </a:ext>
            </a:extLst>
          </p:cNvPr>
          <p:cNvPicPr>
            <a:picLocks noGrp="1" noChangeAspect="1"/>
          </p:cNvPicPr>
          <p:nvPr>
            <p:ph idx="1"/>
          </p:nvPr>
        </p:nvPicPr>
        <p:blipFill>
          <a:blip r:embed="rId2"/>
          <a:stretch>
            <a:fillRect/>
          </a:stretch>
        </p:blipFill>
        <p:spPr>
          <a:xfrm>
            <a:off x="1021701" y="1475623"/>
            <a:ext cx="9679580" cy="5372043"/>
          </a:xfrm>
        </p:spPr>
      </p:pic>
    </p:spTree>
    <p:extLst>
      <p:ext uri="{BB962C8B-B14F-4D97-AF65-F5344CB8AC3E}">
        <p14:creationId xmlns:p14="http://schemas.microsoft.com/office/powerpoint/2010/main" val="3896448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C11AF1-7C2B-D80E-A5D3-9539D9C58E58}"/>
              </a:ext>
            </a:extLst>
          </p:cNvPr>
          <p:cNvSpPr txBox="1"/>
          <p:nvPr/>
        </p:nvSpPr>
        <p:spPr>
          <a:xfrm>
            <a:off x="1052547" y="6317011"/>
            <a:ext cx="10531115" cy="307777"/>
          </a:xfrm>
          <a:prstGeom prst="rect">
            <a:avLst/>
          </a:prstGeom>
          <a:noFill/>
        </p:spPr>
        <p:txBody>
          <a:bodyPr wrap="square">
            <a:spAutoFit/>
          </a:bodyPr>
          <a:lstStyle/>
          <a:p>
            <a:pPr lvl="0" algn="just">
              <a:spcAft>
                <a:spcPts val="0"/>
              </a:spcAft>
            </a:pPr>
            <a:r>
              <a:rPr lang="en-GB" sz="1400" i="1" dirty="0">
                <a:effectLst/>
                <a:ea typeface="Times New Roman" panose="02020603050405020304" pitchFamily="18" charset="0"/>
              </a:rPr>
              <a:t>Escott-Price V and Hardy J (2022) Genome Wide Association Studies for Alzheimer’s Disease: bigger is not always better. Brain Communications</a:t>
            </a:r>
          </a:p>
        </p:txBody>
      </p:sp>
      <p:pic>
        <p:nvPicPr>
          <p:cNvPr id="10" name="Picture 9" descr="Chart, histogram&#10;&#10;Description automatically generated">
            <a:extLst>
              <a:ext uri="{FF2B5EF4-FFF2-40B4-BE49-F238E27FC236}">
                <a16:creationId xmlns:a16="http://schemas.microsoft.com/office/drawing/2014/main" id="{872CACA6-5420-092C-BDD2-7EA7F6EAE9AE}"/>
              </a:ext>
            </a:extLst>
          </p:cNvPr>
          <p:cNvPicPr>
            <a:picLocks noChangeAspect="1"/>
          </p:cNvPicPr>
          <p:nvPr/>
        </p:nvPicPr>
        <p:blipFill>
          <a:blip r:embed="rId2"/>
          <a:stretch>
            <a:fillRect/>
          </a:stretch>
        </p:blipFill>
        <p:spPr>
          <a:xfrm>
            <a:off x="1618011" y="50218"/>
            <a:ext cx="9400189" cy="6266793"/>
          </a:xfrm>
          <a:prstGeom prst="rect">
            <a:avLst/>
          </a:prstGeom>
        </p:spPr>
      </p:pic>
    </p:spTree>
    <p:extLst>
      <p:ext uri="{BB962C8B-B14F-4D97-AF65-F5344CB8AC3E}">
        <p14:creationId xmlns:p14="http://schemas.microsoft.com/office/powerpoint/2010/main" val="4213221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BB8CC04-7E29-2AC8-76B6-193E9E6AC1C3}"/>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a:solidFill>
                  <a:srgbClr val="FFFFFF"/>
                </a:solidFill>
                <a:latin typeface="+mj-lt"/>
                <a:ea typeface="+mj-ea"/>
                <a:cs typeface="+mj-cs"/>
              </a:rPr>
              <a:t>APOE and AGE</a:t>
            </a:r>
          </a:p>
        </p:txBody>
      </p:sp>
    </p:spTree>
    <p:extLst>
      <p:ext uri="{BB962C8B-B14F-4D97-AF65-F5344CB8AC3E}">
        <p14:creationId xmlns:p14="http://schemas.microsoft.com/office/powerpoint/2010/main" val="374597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bdb74b30-9568-4856-bdbf-06759778fcbc}" enabled="0" method="" siteId="{bdb74b30-9568-4856-bdbf-06759778fcbc}" removed="1"/>
</clbl:labelList>
</file>

<file path=docProps/app.xml><?xml version="1.0" encoding="utf-8"?>
<Properties xmlns="http://schemas.openxmlformats.org/officeDocument/2006/extended-properties" xmlns:vt="http://schemas.openxmlformats.org/officeDocument/2006/docPropsVTypes">
  <TotalTime>2083</TotalTime>
  <Words>4037</Words>
  <Application>Microsoft Macintosh PowerPoint</Application>
  <PresentationFormat>Widescreen</PresentationFormat>
  <Paragraphs>741</Paragraphs>
  <Slides>51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Calibri Light</vt:lpstr>
      <vt:lpstr>Cambria Math</vt:lpstr>
      <vt:lpstr>ITCFranklinGothicStd</vt:lpstr>
      <vt:lpstr>Monaco</vt:lpstr>
      <vt:lpstr>Symbol</vt:lpstr>
      <vt:lpstr>Times New Roman</vt:lpstr>
      <vt:lpstr>Office Theme</vt:lpstr>
      <vt:lpstr>Risk prediction modelling of Alzheimer’s Disease: biomarkers and PRS</vt:lpstr>
      <vt:lpstr>Outline</vt:lpstr>
      <vt:lpstr>AD and age</vt:lpstr>
      <vt:lpstr>Heritability of Alzheimer’s Disease</vt:lpstr>
      <vt:lpstr>AD heritability and age</vt:lpstr>
      <vt:lpstr>AD genome-wide association studies</vt:lpstr>
      <vt:lpstr>History of AD GWAS and their SNP-based heritability assuming 5% disease prevalence</vt:lpstr>
      <vt:lpstr>PowerPoint Presentation</vt:lpstr>
      <vt:lpstr>APOE and AGE</vt:lpstr>
      <vt:lpstr>Heritability with GCTA</vt:lpstr>
      <vt:lpstr>PowerPoint Presentation</vt:lpstr>
      <vt:lpstr>AD genetic architecture and AGE</vt:lpstr>
      <vt:lpstr>PRS and AGE</vt:lpstr>
      <vt:lpstr>PowerPoint Presentation</vt:lpstr>
      <vt:lpstr>Disease models</vt:lpstr>
      <vt:lpstr>PowerPoint Presentation</vt:lpstr>
      <vt:lpstr>Association results between disease status and polygenic risk scores in ADNI dataset </vt:lpstr>
      <vt:lpstr>Polygenic risk score: theory and practice</vt:lpstr>
      <vt:lpstr>PRS calculation (main) approaches</vt:lpstr>
      <vt:lpstr>PRS consistency…                       (ADNI dataset)</vt:lpstr>
      <vt:lpstr>AD Biomarkers and AGE</vt:lpstr>
      <vt:lpstr>Biomarkers</vt:lpstr>
      <vt:lpstr>What is known about biomarkers?</vt:lpstr>
      <vt:lpstr>Biomarkers over time</vt:lpstr>
      <vt:lpstr>Sampled Individuals</vt:lpstr>
      <vt:lpstr>Predicting biomarkers from Age (Linear regressions controlling for sex, standardised predictors)</vt:lpstr>
      <vt:lpstr>Predicting biomarkers in cases only Linear regressions using age at onset and disease duration, controlling for sex</vt:lpstr>
      <vt:lpstr>Predicting AD status from biomarkers Logistic regressions controlling for age at sample collection and sex</vt:lpstr>
      <vt:lpstr>Combining biomarkers and genetics (Logistic and stepwise regression, biomarkers adjusted for age and sex)</vt:lpstr>
      <vt:lpstr>Overall Findings</vt:lpstr>
      <vt:lpstr>In conclusion:</vt:lpstr>
      <vt:lpstr>PRS calculation software tools</vt:lpstr>
      <vt:lpstr>GWAS catalogs </vt:lpstr>
      <vt:lpstr>Acknowledgements      </vt:lpstr>
      <vt:lpstr>Practical Session</vt:lpstr>
      <vt:lpstr>PRS</vt:lpstr>
      <vt:lpstr>PRS</vt:lpstr>
      <vt:lpstr>PRS-CS</vt:lpstr>
      <vt:lpstr>Logistic Regression</vt:lpstr>
      <vt:lpstr>AUC</vt:lpstr>
      <vt:lpstr>Stepwise Regression</vt:lpstr>
      <vt:lpstr>Practical Data</vt:lpstr>
      <vt:lpstr>Compute PRS (using PRS(C+T))</vt:lpstr>
      <vt:lpstr>Compute PRS (using PRS-CS)</vt:lpstr>
      <vt:lpstr>Merge PRS data and covariates</vt:lpstr>
      <vt:lpstr>Descriptive Statistics of Covariates</vt:lpstr>
      <vt:lpstr>Prediction Accuracy of PRS</vt:lpstr>
      <vt:lpstr>Prediction Accuracy of Biomarkers</vt:lpstr>
      <vt:lpstr>Stepwise Regression</vt:lpstr>
      <vt:lpstr>Extras: Compute PRS without APOE region</vt:lpstr>
      <vt:lpstr>Prediction Accuracy of PRS.no.APOE + APOEe4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Smith</dc:creator>
  <cp:lastModifiedBy>Emily Simmonds</cp:lastModifiedBy>
  <cp:revision>77</cp:revision>
  <dcterms:created xsi:type="dcterms:W3CDTF">2022-03-07T12:23:17Z</dcterms:created>
  <dcterms:modified xsi:type="dcterms:W3CDTF">2024-03-27T14:09:16Z</dcterms:modified>
</cp:coreProperties>
</file>